
<file path=[Content_Types].xml><?xml version="1.0" encoding="utf-8"?>
<Types xmlns="http://schemas.openxmlformats.org/package/2006/content-types">
  <Default Extension="gif" ContentType="image/gif"/>
  <Default Extension="HEIC" ContentType="image/heic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4" r:id="rId4"/>
    <p:sldId id="277" r:id="rId5"/>
    <p:sldId id="280" r:id="rId6"/>
    <p:sldId id="281" r:id="rId7"/>
    <p:sldId id="289" r:id="rId8"/>
    <p:sldId id="288" r:id="rId9"/>
    <p:sldId id="291" r:id="rId10"/>
    <p:sldId id="294" r:id="rId11"/>
    <p:sldId id="287" r:id="rId12"/>
    <p:sldId id="292" r:id="rId13"/>
    <p:sldId id="293" r:id="rId14"/>
    <p:sldId id="295" r:id="rId15"/>
    <p:sldId id="296" r:id="rId16"/>
    <p:sldId id="297" r:id="rId17"/>
    <p:sldId id="290" r:id="rId18"/>
    <p:sldId id="283" r:id="rId19"/>
    <p:sldId id="278" r:id="rId20"/>
    <p:sldId id="279" r:id="rId21"/>
    <p:sldId id="284" r:id="rId22"/>
    <p:sldId id="268" r:id="rId23"/>
    <p:sldId id="269" r:id="rId24"/>
    <p:sldId id="298" r:id="rId25"/>
    <p:sldId id="303" r:id="rId26"/>
    <p:sldId id="299" r:id="rId27"/>
    <p:sldId id="304" r:id="rId28"/>
    <p:sldId id="302" r:id="rId29"/>
    <p:sldId id="300" r:id="rId30"/>
    <p:sldId id="301" r:id="rId31"/>
    <p:sldId id="275" r:id="rId32"/>
    <p:sldId id="282" r:id="rId33"/>
    <p:sldId id="259" r:id="rId34"/>
    <p:sldId id="285" r:id="rId35"/>
    <p:sldId id="305" r:id="rId36"/>
    <p:sldId id="310" r:id="rId37"/>
    <p:sldId id="311" r:id="rId38"/>
    <p:sldId id="312" r:id="rId39"/>
    <p:sldId id="260" r:id="rId40"/>
    <p:sldId id="263" r:id="rId41"/>
    <p:sldId id="261" r:id="rId42"/>
    <p:sldId id="262" r:id="rId43"/>
    <p:sldId id="264" r:id="rId44"/>
    <p:sldId id="265" r:id="rId45"/>
    <p:sldId id="272" r:id="rId46"/>
    <p:sldId id="266" r:id="rId47"/>
    <p:sldId id="270" r:id="rId48"/>
    <p:sldId id="267" r:id="rId49"/>
    <p:sldId id="271" r:id="rId5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koyaka.kt@outlook.jp" initials="s" lastIdx="1" clrIdx="0">
    <p:extLst>
      <p:ext uri="{19B8F6BF-5375-455C-9EA6-DF929625EA0E}">
        <p15:presenceInfo xmlns:p15="http://schemas.microsoft.com/office/powerpoint/2012/main" userId="6145b8ff7961696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2CC"/>
    <a:srgbClr val="E646DB"/>
    <a:srgbClr val="FFE699"/>
    <a:srgbClr val="FFFF66"/>
    <a:srgbClr val="00FFCC"/>
    <a:srgbClr val="B9B9B9"/>
    <a:srgbClr val="002060"/>
    <a:srgbClr val="BCEBF0"/>
    <a:srgbClr val="BDD7EE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66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373F50-4AB5-4CD0-8200-34C372096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7F5448C-8DCE-4A3C-BC98-3F4A608E4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415E5CB-EC3F-4103-BECB-FA1DDB918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91A8-2903-429B-A4D5-8C99DE0E3C65}" type="datetimeFigureOut">
              <a:rPr kumimoji="1" lang="ja-JP" altLang="en-US" smtClean="0"/>
              <a:t>2022/8/23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0AB5899-E0E8-4D63-AB4F-4B18D9866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0123D64-130E-4BF0-A98C-1A47E4EB2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0CBE-C2CD-4B57-87CE-8C78C1CFC6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7882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A6CA58-0B26-4EA4-A4D9-E7F4A44CB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4E5FEF6-F488-406F-918A-BF246D6E37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ADE922A-56FF-4A02-8BA2-47D7E49AD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91A8-2903-429B-A4D5-8C99DE0E3C65}" type="datetimeFigureOut">
              <a:rPr kumimoji="1" lang="ja-JP" altLang="en-US" smtClean="0"/>
              <a:t>2022/8/23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379C16D-EFE2-403A-99B7-EEA7E6F3C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0FFD870-EF18-41A2-AA9F-968A1E067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0CBE-C2CD-4B57-87CE-8C78C1CFC6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5736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C74F2BA-DC07-4FD2-BDFD-6F16CD791B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4BAFA67-0D8D-4D2B-88D2-8F8AAB4E81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3EBAEF6-DEB9-479A-8A5B-07E6EB9D2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91A8-2903-429B-A4D5-8C99DE0E3C65}" type="datetimeFigureOut">
              <a:rPr kumimoji="1" lang="ja-JP" altLang="en-US" smtClean="0"/>
              <a:t>2022/8/23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B9FFA46-F020-456F-A976-580A88304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5A835FA-60D2-4182-9C45-5EE77BA1E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0CBE-C2CD-4B57-87CE-8C78C1CFC6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9185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592B55-632B-4CAE-BA0D-CFFDE12B3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47AD793-1318-4A7C-8797-F58BA81FB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8C144FF-2286-456E-9F2D-4ABF8C246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91A8-2903-429B-A4D5-8C99DE0E3C65}" type="datetimeFigureOut">
              <a:rPr kumimoji="1" lang="ja-JP" altLang="en-US" smtClean="0"/>
              <a:t>2022/8/23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E5121F1-5D67-43F4-A0EF-A00DCD355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B3713C8-0B3B-49D2-AEEA-FAC2B12FD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0CBE-C2CD-4B57-87CE-8C78C1CFC6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0038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E79B71-D610-4F0D-A7DE-F867A505B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BB6AC1E-AD27-40F8-A93F-8C4899DB6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93AD75F-45C5-4FC8-8FA1-846440E31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91A8-2903-429B-A4D5-8C99DE0E3C65}" type="datetimeFigureOut">
              <a:rPr kumimoji="1" lang="ja-JP" altLang="en-US" smtClean="0"/>
              <a:t>2022/8/23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A0B263B-C8C8-40B8-80C5-34AFD0C23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26E8794-6393-4928-ACFA-8506BBC89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0CBE-C2CD-4B57-87CE-8C78C1CFC6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081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C1D78A-A0A2-4E46-8995-9131203C8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93DE1E3-2DFF-40AF-A397-EF084F354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4280DDD-485B-4C88-9033-A3E99024D8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45E3A22-5B7B-4B42-A9B1-E05B6C175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91A8-2903-429B-A4D5-8C99DE0E3C65}" type="datetimeFigureOut">
              <a:rPr kumimoji="1" lang="ja-JP" altLang="en-US" smtClean="0"/>
              <a:t>2022/8/23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873F7B5-0B2C-417C-9443-1D0BF114D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C2A2800-EEB0-44C8-8797-23B68615A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0CBE-C2CD-4B57-87CE-8C78C1CFC6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8878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5E3161-49C3-4366-99BA-E43E1E76B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31D426B-B2FA-41A1-8F9C-EEDBD7769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C8440A3-0C12-4DD2-9532-4A338D34B6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F16B92B-1EEB-488E-A2E6-DFD70FF4B7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7993351-D6A2-43C7-A50B-ADF69A149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1A3322B-1282-4EA5-A595-B47AD32F7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91A8-2903-429B-A4D5-8C99DE0E3C65}" type="datetimeFigureOut">
              <a:rPr kumimoji="1" lang="ja-JP" altLang="en-US" smtClean="0"/>
              <a:t>2022/8/23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DB94ADA-CDC3-43D0-9351-8D267693C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2AF6DA9-3692-4F44-97DF-9823D11BB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0CBE-C2CD-4B57-87CE-8C78C1CFC6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1808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97CFAA-F060-46EC-9A6E-E1B6FA74C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EF5DE68-8F60-4DFF-AFDA-BAA2C3EF7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91A8-2903-429B-A4D5-8C99DE0E3C65}" type="datetimeFigureOut">
              <a:rPr kumimoji="1" lang="ja-JP" altLang="en-US" smtClean="0"/>
              <a:t>2022/8/23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0615213-4C99-4118-81CA-58F0CB74A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1AB7B13-DD35-4AD2-8D78-3D990B2DA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0CBE-C2CD-4B57-87CE-8C78C1CFC6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638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850A03E-4765-4335-A16D-7643548AE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91A8-2903-429B-A4D5-8C99DE0E3C65}" type="datetimeFigureOut">
              <a:rPr kumimoji="1" lang="ja-JP" altLang="en-US" smtClean="0"/>
              <a:t>2022/8/23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CC0A78E-74BC-463B-8D18-A110ECFBC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C8FF939-974F-40F2-80D6-2A5211EED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0CBE-C2CD-4B57-87CE-8C78C1CFC6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465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7CA1FA-AAB0-477F-8D7F-F7ABCDE54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88744C7-E683-4594-A634-62BA1C880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6629913-841F-494C-B9B9-372BDF0F23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A185AD9-EA7A-48F1-83CE-0801A1F9E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91A8-2903-429B-A4D5-8C99DE0E3C65}" type="datetimeFigureOut">
              <a:rPr kumimoji="1" lang="ja-JP" altLang="en-US" smtClean="0"/>
              <a:t>2022/8/23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DFE2154-5104-4716-9F25-55A18CE49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DBB2E09-DEEF-46C1-A15A-C220B279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0CBE-C2CD-4B57-87CE-8C78C1CFC6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7520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79FB6C-E46F-4CED-9E53-26205233A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7F693D7-7736-4C26-9F19-D47E84225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A42A8F2-AF93-4E95-A9D7-3E6BE9791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F8BC6B7-D5C2-4340-BBE2-3FAF8AEA1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91A8-2903-429B-A4D5-8C99DE0E3C65}" type="datetimeFigureOut">
              <a:rPr kumimoji="1" lang="ja-JP" altLang="en-US" smtClean="0"/>
              <a:t>2022/8/23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0A9B901-23C9-494C-821D-CD17A79B9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C865871-56B6-42C9-81BE-F4D87F2AE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0CBE-C2CD-4B57-87CE-8C78C1CFC6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0607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5697FA8-06DA-497D-A4B9-B7D896EE1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B75A73A-71BC-4082-8C54-5F097068F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B736531-2F57-466E-BE7D-DE68B8567D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291A8-2903-429B-A4D5-8C99DE0E3C65}" type="datetimeFigureOut">
              <a:rPr kumimoji="1" lang="ja-JP" altLang="en-US" smtClean="0"/>
              <a:t>2022/8/23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6A9BBA1-CCBA-4915-8B9A-821890BD61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13E888B-9B5B-4444-B0B3-DDCFB4B200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B0CBE-C2CD-4B57-87CE-8C78C1CFC6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6155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2.JPG"/><Relationship Id="rId3" Type="http://schemas.openxmlformats.org/officeDocument/2006/relationships/image" Target="../media/image34.HEIC"/><Relationship Id="rId7" Type="http://schemas.openxmlformats.org/officeDocument/2006/relationships/image" Target="../media/image38.JPG"/><Relationship Id="rId12" Type="http://schemas.openxmlformats.org/officeDocument/2006/relationships/image" Target="../media/image4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11" Type="http://schemas.openxmlformats.org/officeDocument/2006/relationships/image" Target="../media/image42.JPG"/><Relationship Id="rId5" Type="http://schemas.openxmlformats.org/officeDocument/2006/relationships/image" Target="../media/image36.pn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40.JPG"/><Relationship Id="rId3" Type="http://schemas.openxmlformats.org/officeDocument/2006/relationships/image" Target="../media/image45.jpeg"/><Relationship Id="rId7" Type="http://schemas.openxmlformats.org/officeDocument/2006/relationships/image" Target="../media/image12.JPG"/><Relationship Id="rId12" Type="http://schemas.openxmlformats.org/officeDocument/2006/relationships/image" Target="../media/image50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11" Type="http://schemas.openxmlformats.org/officeDocument/2006/relationships/image" Target="../media/image49.png"/><Relationship Id="rId5" Type="http://schemas.openxmlformats.org/officeDocument/2006/relationships/image" Target="../media/image46.jpeg"/><Relationship Id="rId10" Type="http://schemas.openxmlformats.org/officeDocument/2006/relationships/image" Target="../media/image36.png"/><Relationship Id="rId4" Type="http://schemas.openxmlformats.org/officeDocument/2006/relationships/image" Target="../media/image37.JPG"/><Relationship Id="rId9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3.wdp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5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69.png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吹き出し: 四角形 1">
            <a:extLst>
              <a:ext uri="{FF2B5EF4-FFF2-40B4-BE49-F238E27FC236}">
                <a16:creationId xmlns:a16="http://schemas.microsoft.com/office/drawing/2014/main" id="{AB72BBF0-2EA9-41F1-851F-5F8369377004}"/>
              </a:ext>
            </a:extLst>
          </p:cNvPr>
          <p:cNvSpPr/>
          <p:nvPr/>
        </p:nvSpPr>
        <p:spPr>
          <a:xfrm>
            <a:off x="696295" y="226513"/>
            <a:ext cx="10737908" cy="1451295"/>
          </a:xfrm>
          <a:prstGeom prst="wedgeRectCallout">
            <a:avLst>
              <a:gd name="adj1" fmla="val -20670"/>
              <a:gd name="adj2" fmla="val 78103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8999514E-767D-4616-B6A7-F4F9B9C62700}"/>
              </a:ext>
            </a:extLst>
          </p:cNvPr>
          <p:cNvSpPr/>
          <p:nvPr/>
        </p:nvSpPr>
        <p:spPr>
          <a:xfrm>
            <a:off x="785134" y="285657"/>
            <a:ext cx="2405741" cy="8287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8BD82AE-68A9-49EF-9851-3F968FF33340}"/>
              </a:ext>
            </a:extLst>
          </p:cNvPr>
          <p:cNvSpPr txBox="1"/>
          <p:nvPr/>
        </p:nvSpPr>
        <p:spPr>
          <a:xfrm>
            <a:off x="887717" y="352997"/>
            <a:ext cx="1064906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なぜ！？</a:t>
            </a:r>
            <a:r>
              <a:rPr lang="ja-JP" altLang="en-US" sz="3200" b="1" dirty="0">
                <a:solidFill>
                  <a:schemeClr val="bg1"/>
                </a:solidFill>
              </a:rPr>
              <a:t>病院へ行っても運動禁止（安静）と言われた</a:t>
            </a:r>
            <a:endParaRPr lang="en-US" altLang="ja-JP" sz="3200" b="1" dirty="0">
              <a:solidFill>
                <a:schemeClr val="bg1"/>
              </a:solidFill>
            </a:endParaRPr>
          </a:p>
          <a:p>
            <a:r>
              <a:rPr lang="ja-JP" altLang="en-US" sz="3200" b="1" dirty="0">
                <a:solidFill>
                  <a:schemeClr val="bg1"/>
                </a:solidFill>
              </a:rPr>
              <a:t>オスグットが良くなるのか</a:t>
            </a:r>
            <a:r>
              <a:rPr lang="en-US" altLang="ja-JP" sz="3200" b="1" dirty="0">
                <a:solidFill>
                  <a:schemeClr val="bg1"/>
                </a:solidFill>
              </a:rPr>
              <a:t>‼</a:t>
            </a:r>
            <a:endParaRPr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9AFB8E5-6BCD-4EC7-B9A0-BAA6839D9802}"/>
              </a:ext>
            </a:extLst>
          </p:cNvPr>
          <p:cNvSpPr txBox="1"/>
          <p:nvPr/>
        </p:nvSpPr>
        <p:spPr>
          <a:xfrm>
            <a:off x="2263525" y="2287432"/>
            <a:ext cx="67505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 dirty="0"/>
              <a:t>運動もままならなかった</a:t>
            </a:r>
            <a:endParaRPr lang="en-US" altLang="ja-JP" sz="3200" b="1" dirty="0"/>
          </a:p>
          <a:p>
            <a:r>
              <a:rPr lang="ja-JP" altLang="en-US" sz="3200" b="1" dirty="0"/>
              <a:t>オスグットが</a:t>
            </a:r>
            <a:r>
              <a:rPr lang="ja-JP" altLang="en-US" sz="3200" b="1" dirty="0">
                <a:solidFill>
                  <a:srgbClr val="FF0000"/>
                </a:solidFill>
              </a:rPr>
              <a:t>良くなる理由</a:t>
            </a:r>
            <a:r>
              <a:rPr lang="ja-JP" altLang="en-US" sz="3200" b="1" dirty="0"/>
              <a:t>とは？？</a:t>
            </a: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CB9898EE-00E9-44FA-AAFE-25559156232B}"/>
              </a:ext>
            </a:extLst>
          </p:cNvPr>
          <p:cNvSpPr/>
          <p:nvPr/>
        </p:nvSpPr>
        <p:spPr>
          <a:xfrm>
            <a:off x="4804099" y="3708038"/>
            <a:ext cx="987108" cy="10086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/>
              <a:t>そ</a:t>
            </a: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685F041A-DB2C-4852-905E-D1CB7496BAFF}"/>
              </a:ext>
            </a:extLst>
          </p:cNvPr>
          <p:cNvSpPr/>
          <p:nvPr/>
        </p:nvSpPr>
        <p:spPr>
          <a:xfrm>
            <a:off x="5638807" y="3706001"/>
            <a:ext cx="987108" cy="10086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/>
              <a:t>れ</a:t>
            </a: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49D21250-1520-4643-AEF5-60B08684FB7A}"/>
              </a:ext>
            </a:extLst>
          </p:cNvPr>
          <p:cNvSpPr/>
          <p:nvPr/>
        </p:nvSpPr>
        <p:spPr>
          <a:xfrm>
            <a:off x="6400813" y="3703963"/>
            <a:ext cx="987108" cy="10086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/>
              <a:t>は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A9BD58B-0D84-4E58-AEC2-B27CE0FB24FC}"/>
              </a:ext>
            </a:extLst>
          </p:cNvPr>
          <p:cNvSpPr txBox="1"/>
          <p:nvPr/>
        </p:nvSpPr>
        <p:spPr>
          <a:xfrm>
            <a:off x="785134" y="5243119"/>
            <a:ext cx="1085425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chemeClr val="accent4">
                    <a:lumMod val="75000"/>
                  </a:schemeClr>
                </a:solidFill>
              </a:rPr>
              <a:t>１５年以上の施術経験から本当にどこが悪いかを特定する</a:t>
            </a:r>
            <a:endParaRPr lang="en-US" altLang="ja-JP" sz="32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ja-JP" altLang="en-US" sz="3200" dirty="0">
                <a:solidFill>
                  <a:schemeClr val="accent4">
                    <a:lumMod val="75000"/>
                  </a:schemeClr>
                </a:solidFill>
              </a:rPr>
              <a:t>検査法があるので</a:t>
            </a:r>
            <a:r>
              <a:rPr lang="ja-JP" altLang="en-US" sz="4400" b="1" dirty="0">
                <a:solidFill>
                  <a:srgbClr val="FF0000"/>
                </a:solidFill>
              </a:rPr>
              <a:t>根本治療</a:t>
            </a:r>
            <a:r>
              <a:rPr lang="ja-JP" altLang="en-US" sz="3200" dirty="0">
                <a:solidFill>
                  <a:schemeClr val="accent4">
                    <a:lumMod val="75000"/>
                  </a:schemeClr>
                </a:solidFill>
              </a:rPr>
              <a:t>が望めます</a:t>
            </a: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06149D1F-53D6-4093-9A7C-A1FA05265D66}"/>
              </a:ext>
            </a:extLst>
          </p:cNvPr>
          <p:cNvCxnSpPr/>
          <p:nvPr/>
        </p:nvCxnSpPr>
        <p:spPr>
          <a:xfrm>
            <a:off x="4211282" y="6392411"/>
            <a:ext cx="4102217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>
            <a:extLst>
              <a:ext uri="{FF2B5EF4-FFF2-40B4-BE49-F238E27FC236}">
                <a16:creationId xmlns:a16="http://schemas.microsoft.com/office/drawing/2014/main" id="{8512285F-132A-440E-9105-2F24B4F166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6" b="20975"/>
          <a:stretch/>
        </p:blipFill>
        <p:spPr>
          <a:xfrm>
            <a:off x="8917497" y="1745149"/>
            <a:ext cx="2898051" cy="3435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5CAD617-B1BB-4398-9B48-7B38D8BA6DD5}"/>
              </a:ext>
            </a:extLst>
          </p:cNvPr>
          <p:cNvSpPr/>
          <p:nvPr/>
        </p:nvSpPr>
        <p:spPr>
          <a:xfrm>
            <a:off x="67121" y="50335"/>
            <a:ext cx="12054980" cy="67363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33435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8232A42-6201-67D6-B81B-5A765FB2C5BB}"/>
              </a:ext>
            </a:extLst>
          </p:cNvPr>
          <p:cNvSpPr/>
          <p:nvPr/>
        </p:nvSpPr>
        <p:spPr>
          <a:xfrm>
            <a:off x="-68094" y="78576"/>
            <a:ext cx="6313251" cy="6779423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sz="6600" b="1" dirty="0">
                <a:solidFill>
                  <a:schemeClr val="tx1"/>
                </a:solidFill>
              </a:rPr>
              <a:t>その悩みは必ず</a:t>
            </a:r>
            <a:endParaRPr kumimoji="1" lang="en-US" altLang="ja-JP" sz="6600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8000" b="1" u="sng" dirty="0">
                <a:solidFill>
                  <a:srgbClr val="C00000"/>
                </a:solidFill>
              </a:rPr>
              <a:t>良くする方法</a:t>
            </a:r>
            <a:r>
              <a:rPr kumimoji="1" lang="ja-JP" altLang="en-US" sz="7200" b="1" dirty="0">
                <a:solidFill>
                  <a:schemeClr val="tx1"/>
                </a:solidFill>
              </a:rPr>
              <a:t>があります</a:t>
            </a:r>
            <a:endParaRPr kumimoji="1" lang="ja-JP" altLang="en-US" sz="8800" b="1" dirty="0">
              <a:solidFill>
                <a:schemeClr val="tx1"/>
              </a:solidFill>
            </a:endParaRPr>
          </a:p>
        </p:txBody>
      </p:sp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9B7B4976-B505-9BC6-4073-A7ECD8A4EFD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422680" y="5534561"/>
            <a:ext cx="10515600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kumimoji="1" lang="ja-JP" altLang="en-US" sz="3600" b="1" dirty="0">
                <a:ln w="3175">
                  <a:solidFill>
                    <a:schemeClr val="bg1"/>
                  </a:solidFill>
                </a:ln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　　　</a:t>
            </a:r>
            <a:r>
              <a:rPr kumimoji="1" lang="ja-JP" altLang="en-US" sz="4000" b="1" dirty="0">
                <a:ln w="3175">
                  <a:solidFill>
                    <a:schemeClr val="bg1"/>
                  </a:solidFill>
                </a:ln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院長　加藤健</a:t>
            </a:r>
            <a:endParaRPr kumimoji="1" lang="en-US" altLang="ja-JP" sz="4000" b="1" dirty="0">
              <a:ln w="3175">
                <a:solidFill>
                  <a:schemeClr val="bg1"/>
                </a:solidFill>
              </a:ln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4000" b="1" dirty="0">
                <a:ln w="3175">
                  <a:solidFill>
                    <a:schemeClr val="bg1"/>
                  </a:solidFill>
                </a:ln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柔道整復師（国家資格）</a:t>
            </a:r>
            <a:endParaRPr kumimoji="1" lang="ja-JP" altLang="en-US" sz="4000" b="1" dirty="0">
              <a:ln w="3175">
                <a:solidFill>
                  <a:schemeClr val="bg1"/>
                </a:solidFill>
              </a:ln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B8D1399-822F-7D27-AB82-EECBED0482CC}"/>
              </a:ext>
            </a:extLst>
          </p:cNvPr>
          <p:cNvSpPr txBox="1"/>
          <p:nvPr/>
        </p:nvSpPr>
        <p:spPr>
          <a:xfrm>
            <a:off x="0" y="2316540"/>
            <a:ext cx="8606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0" dirty="0">
                <a:solidFill>
                  <a:srgbClr val="C00000"/>
                </a:solidFill>
              </a:rPr>
              <a:t>・・・・・・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9755319-CE92-ED5B-B21E-4A3F56EB9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491" y="63806"/>
            <a:ext cx="4980616" cy="5578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0765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0FED0C0-75DC-C135-A4EF-2340D5D50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445" y="3956109"/>
            <a:ext cx="3883765" cy="2841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100B232-DC72-3184-CF00-63C8C2EE4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4644" y="1537574"/>
            <a:ext cx="2528649" cy="232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85B5574-C3A3-4C31-72D9-C8B06A4F85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0" y="2741415"/>
            <a:ext cx="3501214" cy="3748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3240AA5-448A-8B78-599B-A9049B851A34}"/>
              </a:ext>
            </a:extLst>
          </p:cNvPr>
          <p:cNvSpPr txBox="1"/>
          <p:nvPr/>
        </p:nvSpPr>
        <p:spPr>
          <a:xfrm>
            <a:off x="-345037" y="1648618"/>
            <a:ext cx="45520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u="sng" dirty="0"/>
              <a:t>弥富</a:t>
            </a:r>
            <a:r>
              <a:rPr kumimoji="1" lang="en-US" altLang="ja-JP" sz="3200" b="1" u="sng" dirty="0"/>
              <a:t>EF</a:t>
            </a:r>
            <a:r>
              <a:rPr kumimoji="1" lang="ja-JP" altLang="en-US" sz="3200" b="1" u="sng" dirty="0"/>
              <a:t>・</a:t>
            </a:r>
            <a:r>
              <a:rPr kumimoji="1" lang="en-US" altLang="ja-JP" sz="3200" b="1" u="sng" dirty="0"/>
              <a:t>JSS</a:t>
            </a:r>
          </a:p>
          <a:p>
            <a:pPr algn="ctr"/>
            <a:r>
              <a:rPr kumimoji="1" lang="ja-JP" altLang="en-US" sz="3200" b="1" u="sng" dirty="0"/>
              <a:t>サッカートレーナー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F35DF5A-845F-4D2D-BA87-55A816517980}"/>
              </a:ext>
            </a:extLst>
          </p:cNvPr>
          <p:cNvSpPr txBox="1"/>
          <p:nvPr/>
        </p:nvSpPr>
        <p:spPr>
          <a:xfrm>
            <a:off x="10062713" y="1878489"/>
            <a:ext cx="2321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u="sng" dirty="0"/>
              <a:t>弥富市南</a:t>
            </a:r>
            <a:endParaRPr lang="en-US" altLang="ja-JP" sz="2400" b="1" u="sng" dirty="0"/>
          </a:p>
          <a:p>
            <a:pPr algn="ctr"/>
            <a:r>
              <a:rPr lang="ja-JP" altLang="en-US" sz="2400" b="1" u="sng" dirty="0"/>
              <a:t>ディサービス</a:t>
            </a:r>
            <a:endParaRPr lang="en-US" altLang="ja-JP" sz="2400" b="1" u="sng" dirty="0"/>
          </a:p>
          <a:p>
            <a:pPr algn="ctr"/>
            <a:r>
              <a:rPr lang="ja-JP" altLang="en-US" sz="2400" b="1" u="sng" dirty="0"/>
              <a:t>リハビリ</a:t>
            </a:r>
            <a:endParaRPr kumimoji="1" lang="ja-JP" altLang="en-US" sz="2400" b="1" u="sng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D92EEFF-C959-A97A-BBB8-50DB58E8A206}"/>
              </a:ext>
            </a:extLst>
          </p:cNvPr>
          <p:cNvSpPr txBox="1"/>
          <p:nvPr/>
        </p:nvSpPr>
        <p:spPr>
          <a:xfrm>
            <a:off x="3254211" y="3956109"/>
            <a:ext cx="5153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u="sng" dirty="0"/>
              <a:t>中学生職業講話講師</a:t>
            </a:r>
            <a:endParaRPr kumimoji="1" lang="ja-JP" altLang="en-US" sz="3200" b="1" u="sng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FCCF808-1377-D449-CF73-A690CF0C20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966" y="4486120"/>
            <a:ext cx="3099843" cy="2336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D27AA7A-DE41-502A-3412-76E74CC031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234" y="1434221"/>
            <a:ext cx="4083184" cy="2547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405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D92EEFF-C959-A97A-BBB8-50DB58E8A206}"/>
              </a:ext>
            </a:extLst>
          </p:cNvPr>
          <p:cNvSpPr txBox="1"/>
          <p:nvPr/>
        </p:nvSpPr>
        <p:spPr>
          <a:xfrm>
            <a:off x="3183449" y="42038"/>
            <a:ext cx="515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b="1" u="sng" dirty="0">
                <a:solidFill>
                  <a:schemeClr val="accent2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中学生職業講話講師</a:t>
            </a:r>
            <a:endParaRPr kumimoji="1" lang="ja-JP" altLang="en-US" sz="4000" b="1" u="sng" dirty="0">
              <a:solidFill>
                <a:schemeClr val="accent2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FCCF808-1377-D449-CF73-A690CF0C2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602" y="749924"/>
            <a:ext cx="5082398" cy="3831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D27AA7A-DE41-502A-3412-76E74CC031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98"/>
          <a:stretch/>
        </p:blipFill>
        <p:spPr>
          <a:xfrm>
            <a:off x="0" y="749924"/>
            <a:ext cx="4771648" cy="4169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D42750C-2207-0082-A73F-FB35957BE4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70"/>
          <a:stretch/>
        </p:blipFill>
        <p:spPr>
          <a:xfrm>
            <a:off x="3667125" y="2952750"/>
            <a:ext cx="4613010" cy="3905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811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0FED0C0-75DC-C135-A4EF-2340D5D50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4"/>
          <a:stretch/>
        </p:blipFill>
        <p:spPr>
          <a:xfrm>
            <a:off x="4709240" y="2580258"/>
            <a:ext cx="4950995" cy="3906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100B232-DC72-3184-CF00-63C8C2EE48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6"/>
          <a:stretch/>
        </p:blipFill>
        <p:spPr>
          <a:xfrm rot="5400000">
            <a:off x="8016045" y="1672384"/>
            <a:ext cx="4481467" cy="3513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85B5574-C3A3-4C31-72D9-C8B06A4F85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05" y="1720778"/>
            <a:ext cx="4452463" cy="4767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3240AA5-448A-8B78-599B-A9049B851A34}"/>
              </a:ext>
            </a:extLst>
          </p:cNvPr>
          <p:cNvSpPr txBox="1"/>
          <p:nvPr/>
        </p:nvSpPr>
        <p:spPr>
          <a:xfrm>
            <a:off x="79068" y="308987"/>
            <a:ext cx="455200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u="sng" dirty="0">
                <a:solidFill>
                  <a:schemeClr val="accent2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弥富</a:t>
            </a:r>
            <a:r>
              <a:rPr kumimoji="1" lang="en-US" altLang="ja-JP" sz="3200" b="1" u="sng" dirty="0">
                <a:solidFill>
                  <a:schemeClr val="accent2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EF</a:t>
            </a:r>
            <a:r>
              <a:rPr kumimoji="1" lang="ja-JP" altLang="en-US" sz="3200" b="1" u="sng" dirty="0">
                <a:solidFill>
                  <a:schemeClr val="accent2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</a:t>
            </a:r>
            <a:r>
              <a:rPr kumimoji="1" lang="en-US" altLang="ja-JP" sz="3200" b="1" u="sng" dirty="0">
                <a:solidFill>
                  <a:schemeClr val="accent2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JSS</a:t>
            </a:r>
          </a:p>
          <a:p>
            <a:pPr algn="ctr"/>
            <a:r>
              <a:rPr kumimoji="1" lang="ja-JP" altLang="en-US" sz="4000" b="1" u="sng" dirty="0">
                <a:solidFill>
                  <a:schemeClr val="accent2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サッカートレーナー</a:t>
            </a:r>
            <a:endParaRPr kumimoji="1" lang="ja-JP" altLang="en-US" sz="3200" b="1" u="sng" dirty="0">
              <a:solidFill>
                <a:schemeClr val="accent2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F35DF5A-845F-4D2D-BA87-55A816517980}"/>
              </a:ext>
            </a:extLst>
          </p:cNvPr>
          <p:cNvSpPr txBox="1"/>
          <p:nvPr/>
        </p:nvSpPr>
        <p:spPr>
          <a:xfrm>
            <a:off x="4631068" y="412151"/>
            <a:ext cx="5404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b="1" u="sng" dirty="0">
                <a:solidFill>
                  <a:schemeClr val="accent2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弥富市南ディサービス</a:t>
            </a:r>
            <a:endParaRPr lang="en-US" altLang="ja-JP" sz="4000" b="1" u="sng" dirty="0">
              <a:solidFill>
                <a:schemeClr val="accent2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4000" b="1" u="sng" dirty="0">
                <a:solidFill>
                  <a:schemeClr val="accent2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リハビリ</a:t>
            </a:r>
            <a:endParaRPr kumimoji="1" lang="ja-JP" altLang="en-US" sz="4000" b="1" u="sng" dirty="0">
              <a:solidFill>
                <a:schemeClr val="accent2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8576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FF6997B-D9DB-178D-2212-B1FB153A27FF}"/>
              </a:ext>
            </a:extLst>
          </p:cNvPr>
          <p:cNvSpPr txBox="1"/>
          <p:nvPr/>
        </p:nvSpPr>
        <p:spPr>
          <a:xfrm>
            <a:off x="0" y="378605"/>
            <a:ext cx="12191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200" spc="600" dirty="0">
                <a:latin typeface="HGP明朝B" panose="02020800000000000000" pitchFamily="18" charset="-128"/>
                <a:ea typeface="HGP明朝B" panose="02020800000000000000" pitchFamily="18" charset="-128"/>
              </a:rPr>
              <a:t>当院</a:t>
            </a:r>
            <a:r>
              <a:rPr kumimoji="1" lang="ja-JP" altLang="en-US" sz="6600" spc="600" dirty="0">
                <a:latin typeface="HGP明朝B" panose="02020800000000000000" pitchFamily="18" charset="-128"/>
                <a:ea typeface="HGP明朝B" panose="02020800000000000000" pitchFamily="18" charset="-128"/>
              </a:rPr>
              <a:t>の</a:t>
            </a:r>
            <a:r>
              <a:rPr kumimoji="1" lang="ja-JP" altLang="en-US" sz="7200" spc="600" dirty="0">
                <a:latin typeface="HGP明朝B" panose="02020800000000000000" pitchFamily="18" charset="-128"/>
                <a:ea typeface="HGP明朝B" panose="02020800000000000000" pitchFamily="18" charset="-128"/>
              </a:rPr>
              <a:t>整体</a:t>
            </a:r>
            <a:r>
              <a:rPr kumimoji="1" lang="ja-JP" altLang="en-US" sz="6600" spc="600" dirty="0">
                <a:latin typeface="HGP明朝B" panose="02020800000000000000" pitchFamily="18" charset="-128"/>
                <a:ea typeface="HGP明朝B" panose="02020800000000000000" pitchFamily="18" charset="-128"/>
              </a:rPr>
              <a:t>を</a:t>
            </a:r>
            <a:endParaRPr kumimoji="1" lang="en-US" altLang="ja-JP" sz="7200" spc="600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  <a:p>
            <a:pPr algn="ctr"/>
            <a:r>
              <a:rPr lang="ja-JP" altLang="en-US" sz="7200" spc="300" dirty="0">
                <a:solidFill>
                  <a:schemeClr val="bg1"/>
                </a:solidFill>
                <a:highlight>
                  <a:srgbClr val="800000"/>
                </a:highlight>
                <a:latin typeface="HGP明朝B" panose="02020800000000000000" pitchFamily="18" charset="-128"/>
                <a:ea typeface="HGP明朝B" panose="02020800000000000000" pitchFamily="18" charset="-128"/>
              </a:rPr>
              <a:t>医療関係者</a:t>
            </a:r>
            <a:r>
              <a:rPr lang="ja-JP" altLang="en-US" sz="6600" spc="300" dirty="0">
                <a:latin typeface="HGP明朝B" panose="02020800000000000000" pitchFamily="18" charset="-128"/>
                <a:ea typeface="HGP明朝B" panose="02020800000000000000" pitchFamily="18" charset="-128"/>
              </a:rPr>
              <a:t>や</a:t>
            </a:r>
            <a:r>
              <a:rPr lang="ja-JP" altLang="en-US" sz="7200" spc="300" dirty="0">
                <a:solidFill>
                  <a:schemeClr val="bg1"/>
                </a:solidFill>
                <a:highlight>
                  <a:srgbClr val="800000"/>
                </a:highlight>
                <a:latin typeface="HGP明朝B" panose="02020800000000000000" pitchFamily="18" charset="-128"/>
                <a:ea typeface="HGP明朝B" panose="02020800000000000000" pitchFamily="18" charset="-128"/>
              </a:rPr>
              <a:t>プロの専門家</a:t>
            </a:r>
            <a:r>
              <a:rPr lang="ja-JP" altLang="en-US" sz="6600" spc="300" dirty="0">
                <a:latin typeface="HGP明朝B" panose="02020800000000000000" pitchFamily="18" charset="-128"/>
                <a:ea typeface="HGP明朝B" panose="02020800000000000000" pitchFamily="18" charset="-128"/>
              </a:rPr>
              <a:t>が</a:t>
            </a:r>
            <a:endParaRPr kumimoji="1" lang="ja-JP" altLang="en-US" sz="7200" spc="300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753F04F-D0C4-4CAE-141E-64970EFFBE10}"/>
              </a:ext>
            </a:extLst>
          </p:cNvPr>
          <p:cNvSpPr txBox="1"/>
          <p:nvPr/>
        </p:nvSpPr>
        <p:spPr>
          <a:xfrm>
            <a:off x="417055" y="2786076"/>
            <a:ext cx="1118879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明朝B" panose="02020800000000000000" pitchFamily="18" charset="-128"/>
                <a:ea typeface="HGP明朝B" panose="02020800000000000000" pitchFamily="18" charset="-128"/>
              </a:rPr>
              <a:t>推薦</a:t>
            </a:r>
            <a:r>
              <a:rPr kumimoji="1" lang="ja-JP" altLang="en-US" sz="8000" spc="600" dirty="0">
                <a:latin typeface="HGP明朝B" panose="02020800000000000000" pitchFamily="18" charset="-128"/>
                <a:ea typeface="HGP明朝B" panose="02020800000000000000" pitchFamily="18" charset="-128"/>
              </a:rPr>
              <a:t>して</a:t>
            </a:r>
            <a:endParaRPr kumimoji="1" lang="en-US" altLang="ja-JP" sz="8000" spc="600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  <a:p>
            <a:pPr algn="ctr"/>
            <a:r>
              <a:rPr lang="ja-JP" altLang="en-US" sz="9600" spc="600" dirty="0">
                <a:latin typeface="HGP明朝B" panose="02020800000000000000" pitchFamily="18" charset="-128"/>
                <a:ea typeface="HGP明朝B" panose="02020800000000000000" pitchFamily="18" charset="-128"/>
              </a:rPr>
              <a:t>くださっています</a:t>
            </a:r>
            <a:endParaRPr kumimoji="1" lang="ja-JP" altLang="en-US" sz="2400" spc="600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4549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863C9B0-6619-68D0-FF7D-8A5B3631A7C7}"/>
              </a:ext>
            </a:extLst>
          </p:cNvPr>
          <p:cNvSpPr/>
          <p:nvPr/>
        </p:nvSpPr>
        <p:spPr>
          <a:xfrm>
            <a:off x="467287" y="1"/>
            <a:ext cx="5420753" cy="6857999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b="0" i="0" dirty="0">
              <a:solidFill>
                <a:srgbClr val="1B1B1B"/>
              </a:solidFill>
              <a:effectLst/>
              <a:latin typeface="Noto Sans JP"/>
            </a:endParaRPr>
          </a:p>
          <a:p>
            <a:pPr algn="ctr"/>
            <a:endParaRPr lang="en-US" altLang="ja-JP" dirty="0">
              <a:solidFill>
                <a:srgbClr val="1B1B1B"/>
              </a:solidFill>
              <a:latin typeface="Noto Sans JP"/>
            </a:endParaRPr>
          </a:p>
          <a:p>
            <a:pPr algn="ctr"/>
            <a:endParaRPr lang="en-US" altLang="ja-JP" b="0" i="0" dirty="0">
              <a:solidFill>
                <a:srgbClr val="1B1B1B"/>
              </a:solidFill>
              <a:effectLst/>
              <a:latin typeface="Noto Sans JP"/>
            </a:endParaRPr>
          </a:p>
          <a:p>
            <a:pPr algn="ctr"/>
            <a:endParaRPr lang="en-US" altLang="ja-JP" dirty="0">
              <a:solidFill>
                <a:srgbClr val="1B1B1B"/>
              </a:solidFill>
              <a:latin typeface="HGP明朝B" panose="02020800000000000000" pitchFamily="18" charset="-128"/>
              <a:ea typeface="HGP明朝B" panose="02020800000000000000" pitchFamily="18" charset="-128"/>
            </a:endParaRPr>
          </a:p>
          <a:p>
            <a:pPr algn="ctr"/>
            <a:endParaRPr lang="en-US" altLang="ja-JP" b="0" i="0" dirty="0">
              <a:solidFill>
                <a:srgbClr val="1B1B1B"/>
              </a:solidFill>
              <a:effectLst/>
              <a:latin typeface="HGP明朝B" panose="02020800000000000000" pitchFamily="18" charset="-128"/>
              <a:ea typeface="HGP明朝B" panose="02020800000000000000" pitchFamily="18" charset="-128"/>
            </a:endParaRPr>
          </a:p>
          <a:p>
            <a:pPr algn="ctr"/>
            <a:r>
              <a:rPr lang="ja-JP" altLang="en-US" b="0" i="0" dirty="0">
                <a:solidFill>
                  <a:srgbClr val="1B1B1B"/>
                </a:solidFill>
                <a:effectLst/>
                <a:latin typeface="HGP明朝B" panose="02020800000000000000" pitchFamily="18" charset="-128"/>
                <a:ea typeface="HGP明朝B" panose="02020800000000000000" pitchFamily="18" charset="-128"/>
              </a:rPr>
              <a:t>リハビリテーション科課長</a:t>
            </a:r>
            <a:br>
              <a:rPr lang="ja-JP" altLang="en-US" dirty="0">
                <a:latin typeface="HGP明朝B" panose="02020800000000000000" pitchFamily="18" charset="-128"/>
                <a:ea typeface="HGP明朝B" panose="02020800000000000000" pitchFamily="18" charset="-128"/>
              </a:rPr>
            </a:br>
            <a:r>
              <a:rPr lang="ja-JP" altLang="en-US" b="0" i="0" dirty="0">
                <a:solidFill>
                  <a:srgbClr val="1B1B1B"/>
                </a:solidFill>
                <a:effectLst/>
                <a:latin typeface="HGP明朝B" panose="02020800000000000000" pitchFamily="18" charset="-128"/>
                <a:ea typeface="HGP明朝B" panose="02020800000000000000" pitchFamily="18" charset="-128"/>
              </a:rPr>
              <a:t>理学療法士　高見幸一郎</a:t>
            </a:r>
            <a:endParaRPr kumimoji="1" lang="ja-JP" altLang="en-US" dirty="0"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01E66AA-5E6E-95E1-B23B-FDC287653C02}"/>
              </a:ext>
            </a:extLst>
          </p:cNvPr>
          <p:cNvSpPr/>
          <p:nvPr/>
        </p:nvSpPr>
        <p:spPr>
          <a:xfrm>
            <a:off x="467287" y="0"/>
            <a:ext cx="5420753" cy="101287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0" i="0" dirty="0">
                <a:solidFill>
                  <a:schemeClr val="bg1">
                    <a:lumMod val="95000"/>
                  </a:schemeClr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理学療法士　</a:t>
            </a:r>
            <a:endParaRPr kumimoji="1" lang="ja-JP" altLang="en-US" sz="4800" dirty="0">
              <a:solidFill>
                <a:schemeClr val="bg1">
                  <a:lumMod val="95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83C9F72F-CF34-A0FB-6EBA-D435079AAD37}"/>
              </a:ext>
            </a:extLst>
          </p:cNvPr>
          <p:cNvSpPr/>
          <p:nvPr/>
        </p:nvSpPr>
        <p:spPr>
          <a:xfrm>
            <a:off x="715816" y="4522611"/>
            <a:ext cx="4923693" cy="2258851"/>
          </a:xfrm>
          <a:prstGeom prst="wedgeRectCallout">
            <a:avLst>
              <a:gd name="adj1" fmla="val -3622"/>
              <a:gd name="adj2" fmla="val -54971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0" i="0" dirty="0">
                <a:solidFill>
                  <a:srgbClr val="1B1B1B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勉強熱心で</a:t>
            </a:r>
            <a:br>
              <a:rPr lang="ja-JP" altLang="en-US" sz="4000" b="0" i="0" dirty="0">
                <a:solidFill>
                  <a:srgbClr val="1B1B1B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</a:br>
            <a:r>
              <a:rPr lang="ja-JP" altLang="en-US" sz="4000" b="0" i="0" dirty="0">
                <a:solidFill>
                  <a:srgbClr val="1B1B1B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「最新の知識と技術」</a:t>
            </a:r>
            <a:br>
              <a:rPr lang="ja-JP" altLang="en-US" sz="4000" b="0" i="0" dirty="0">
                <a:solidFill>
                  <a:srgbClr val="1B1B1B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</a:br>
            <a:r>
              <a:rPr lang="ja-JP" altLang="en-US" sz="4000" b="0" i="0" dirty="0">
                <a:solidFill>
                  <a:srgbClr val="1B1B1B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を提供してくれます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17D4AC1-CEAF-7DFC-D3BE-DBC0530EB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244" y="1114450"/>
            <a:ext cx="2282835" cy="2551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BBCD160-CB0A-8A65-DC2B-30233228A7FE}"/>
              </a:ext>
            </a:extLst>
          </p:cNvPr>
          <p:cNvSpPr/>
          <p:nvPr/>
        </p:nvSpPr>
        <p:spPr>
          <a:xfrm>
            <a:off x="6303962" y="1"/>
            <a:ext cx="5420753" cy="6857999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b="0" i="0" dirty="0">
              <a:solidFill>
                <a:srgbClr val="1B1B1B"/>
              </a:solidFill>
              <a:effectLst/>
              <a:latin typeface="HGP明朝B" panose="02020800000000000000" pitchFamily="18" charset="-128"/>
              <a:ea typeface="HGP明朝B" panose="02020800000000000000" pitchFamily="18" charset="-128"/>
            </a:endParaRPr>
          </a:p>
          <a:p>
            <a:pPr algn="ctr"/>
            <a:endParaRPr lang="en-US" altLang="zh-TW" dirty="0">
              <a:solidFill>
                <a:srgbClr val="1B1B1B"/>
              </a:solidFill>
              <a:latin typeface="HGP明朝B" panose="02020800000000000000" pitchFamily="18" charset="-128"/>
              <a:ea typeface="HGP明朝B" panose="02020800000000000000" pitchFamily="18" charset="-128"/>
            </a:endParaRPr>
          </a:p>
          <a:p>
            <a:pPr algn="ctr"/>
            <a:endParaRPr lang="en-US" altLang="zh-TW" b="0" i="0" dirty="0">
              <a:solidFill>
                <a:srgbClr val="1B1B1B"/>
              </a:solidFill>
              <a:effectLst/>
              <a:latin typeface="HGP明朝B" panose="02020800000000000000" pitchFamily="18" charset="-128"/>
              <a:ea typeface="HGP明朝B" panose="02020800000000000000" pitchFamily="18" charset="-128"/>
            </a:endParaRPr>
          </a:p>
          <a:p>
            <a:pPr algn="ctr"/>
            <a:endParaRPr lang="en-US" altLang="zh-TW" dirty="0">
              <a:solidFill>
                <a:srgbClr val="1B1B1B"/>
              </a:solidFill>
              <a:latin typeface="HGP明朝B" panose="02020800000000000000" pitchFamily="18" charset="-128"/>
              <a:ea typeface="HGP明朝B" panose="02020800000000000000" pitchFamily="18" charset="-128"/>
            </a:endParaRPr>
          </a:p>
          <a:p>
            <a:pPr algn="ctr"/>
            <a:endParaRPr lang="en-US" altLang="zh-TW" b="0" i="0" dirty="0">
              <a:solidFill>
                <a:srgbClr val="1B1B1B"/>
              </a:solidFill>
              <a:effectLst/>
              <a:latin typeface="HGP明朝B" panose="02020800000000000000" pitchFamily="18" charset="-128"/>
              <a:ea typeface="HGP明朝B" panose="02020800000000000000" pitchFamily="18" charset="-128"/>
            </a:endParaRPr>
          </a:p>
          <a:p>
            <a:pPr algn="ctr"/>
            <a:r>
              <a:rPr lang="zh-TW" altLang="en-US" b="0" i="0" dirty="0">
                <a:solidFill>
                  <a:srgbClr val="1B1B1B"/>
                </a:solidFill>
                <a:effectLst/>
                <a:latin typeface="HGP明朝B" panose="02020800000000000000" pitchFamily="18" charset="-128"/>
                <a:ea typeface="HGP明朝B" panose="02020800000000000000" pitchFamily="18" charset="-128"/>
              </a:rPr>
              <a:t>病院看護師係長　小塚彩</a:t>
            </a:r>
            <a:endParaRPr lang="en-US" altLang="ja-JP" b="0" i="0" dirty="0">
              <a:solidFill>
                <a:srgbClr val="1B1B1B"/>
              </a:solidFill>
              <a:effectLst/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8FB242F-D401-EF46-A308-6C520D67CDDF}"/>
              </a:ext>
            </a:extLst>
          </p:cNvPr>
          <p:cNvSpPr/>
          <p:nvPr/>
        </p:nvSpPr>
        <p:spPr>
          <a:xfrm>
            <a:off x="6303962" y="0"/>
            <a:ext cx="5420753" cy="101287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>
                <a:solidFill>
                  <a:schemeClr val="bg1">
                    <a:lumMod val="9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看護師</a:t>
            </a:r>
            <a:endParaRPr kumimoji="1" lang="ja-JP" altLang="en-US" sz="4800" dirty="0">
              <a:solidFill>
                <a:schemeClr val="bg1">
                  <a:lumMod val="95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A1325720-ED1C-1C57-A022-2DEFE7C0A969}"/>
              </a:ext>
            </a:extLst>
          </p:cNvPr>
          <p:cNvSpPr/>
          <p:nvPr/>
        </p:nvSpPr>
        <p:spPr>
          <a:xfrm>
            <a:off x="6552491" y="4522611"/>
            <a:ext cx="4923693" cy="2243797"/>
          </a:xfrm>
          <a:prstGeom prst="wedgeRectCallout">
            <a:avLst>
              <a:gd name="adj1" fmla="val -3622"/>
              <a:gd name="adj2" fmla="val -57644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0" i="0">
                <a:solidFill>
                  <a:srgbClr val="1B1B1B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優しくて</a:t>
            </a:r>
          </a:p>
          <a:p>
            <a:pPr algn="ctr"/>
            <a:r>
              <a:rPr lang="ja-JP" altLang="en-US" sz="4000" b="0" i="0">
                <a:solidFill>
                  <a:srgbClr val="1B1B1B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信頼できる先生です</a:t>
            </a:r>
            <a:endParaRPr lang="ja-JP" altLang="en-US" sz="4000" b="0" i="0" dirty="0">
              <a:solidFill>
                <a:srgbClr val="1B1B1B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BC39D178-EB6A-2E3A-B5E2-7D19A7F745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" b="9384"/>
          <a:stretch/>
        </p:blipFill>
        <p:spPr>
          <a:xfrm>
            <a:off x="8009107" y="1136952"/>
            <a:ext cx="2010459" cy="2586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9544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863C9B0-6619-68D0-FF7D-8A5B3631A7C7}"/>
              </a:ext>
            </a:extLst>
          </p:cNvPr>
          <p:cNvSpPr/>
          <p:nvPr/>
        </p:nvSpPr>
        <p:spPr>
          <a:xfrm>
            <a:off x="467287" y="1"/>
            <a:ext cx="5420753" cy="6857999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b="0" i="0" dirty="0">
              <a:solidFill>
                <a:srgbClr val="1B1B1B"/>
              </a:solidFill>
              <a:effectLst/>
              <a:latin typeface="HGP明朝B" panose="02020800000000000000" pitchFamily="18" charset="-128"/>
              <a:ea typeface="HGP明朝B" panose="02020800000000000000" pitchFamily="18" charset="-128"/>
            </a:endParaRPr>
          </a:p>
          <a:p>
            <a:pPr algn="ctr"/>
            <a:endParaRPr lang="en-US" altLang="ja-JP" dirty="0">
              <a:solidFill>
                <a:srgbClr val="1B1B1B"/>
              </a:solidFill>
              <a:latin typeface="HGP明朝B" panose="02020800000000000000" pitchFamily="18" charset="-128"/>
              <a:ea typeface="HGP明朝B" panose="02020800000000000000" pitchFamily="18" charset="-128"/>
            </a:endParaRPr>
          </a:p>
          <a:p>
            <a:pPr algn="ctr"/>
            <a:endParaRPr lang="en-US" altLang="ja-JP" b="0" i="0" dirty="0">
              <a:solidFill>
                <a:srgbClr val="1B1B1B"/>
              </a:solidFill>
              <a:effectLst/>
              <a:latin typeface="HGP明朝B" panose="02020800000000000000" pitchFamily="18" charset="-128"/>
              <a:ea typeface="HGP明朝B" panose="02020800000000000000" pitchFamily="18" charset="-128"/>
            </a:endParaRPr>
          </a:p>
          <a:p>
            <a:pPr algn="ctr"/>
            <a:endParaRPr lang="en-US" altLang="ja-JP" dirty="0">
              <a:solidFill>
                <a:srgbClr val="1B1B1B"/>
              </a:solidFill>
              <a:latin typeface="HGP明朝B" panose="02020800000000000000" pitchFamily="18" charset="-128"/>
              <a:ea typeface="HGP明朝B" panose="02020800000000000000" pitchFamily="18" charset="-128"/>
            </a:endParaRPr>
          </a:p>
          <a:p>
            <a:pPr algn="ctr"/>
            <a:endParaRPr lang="en-US" altLang="ja-JP" b="0" i="0" dirty="0">
              <a:solidFill>
                <a:srgbClr val="1B1B1B"/>
              </a:solidFill>
              <a:effectLst/>
              <a:latin typeface="HGP明朝B" panose="02020800000000000000" pitchFamily="18" charset="-128"/>
              <a:ea typeface="HGP明朝B" panose="02020800000000000000" pitchFamily="18" charset="-128"/>
            </a:endParaRPr>
          </a:p>
          <a:p>
            <a:pPr algn="ctr"/>
            <a:r>
              <a:rPr lang="ja-JP" altLang="en-US" b="0" i="0" dirty="0">
                <a:solidFill>
                  <a:srgbClr val="1B1B1B"/>
                </a:solidFill>
                <a:effectLst/>
                <a:latin typeface="HGP明朝B" panose="02020800000000000000" pitchFamily="18" charset="-128"/>
                <a:ea typeface="HGP明朝B" panose="02020800000000000000" pitchFamily="18" charset="-128"/>
              </a:rPr>
              <a:t>弥富</a:t>
            </a:r>
            <a:r>
              <a:rPr lang="en-US" altLang="ja-JP" b="0" i="0" dirty="0">
                <a:solidFill>
                  <a:srgbClr val="1B1B1B"/>
                </a:solidFill>
                <a:effectLst/>
                <a:latin typeface="HGP明朝B" panose="02020800000000000000" pitchFamily="18" charset="-128"/>
                <a:ea typeface="HGP明朝B" panose="02020800000000000000" pitchFamily="18" charset="-128"/>
              </a:rPr>
              <a:t>EF</a:t>
            </a:r>
            <a:r>
              <a:rPr lang="ja-JP" altLang="en-US" b="0" i="0" dirty="0">
                <a:solidFill>
                  <a:srgbClr val="1B1B1B"/>
                </a:solidFill>
                <a:effectLst/>
                <a:latin typeface="HGP明朝B" panose="02020800000000000000" pitchFamily="18" charset="-128"/>
                <a:ea typeface="HGP明朝B" panose="02020800000000000000" pitchFamily="18" charset="-128"/>
              </a:rPr>
              <a:t>監督（中学生サッカー）</a:t>
            </a:r>
            <a:endParaRPr lang="en-US" altLang="ja-JP" b="0" i="0" dirty="0">
              <a:solidFill>
                <a:srgbClr val="1B1B1B"/>
              </a:solidFill>
              <a:effectLst/>
              <a:latin typeface="HGP明朝B" panose="02020800000000000000" pitchFamily="18" charset="-128"/>
              <a:ea typeface="HGP明朝B" panose="02020800000000000000" pitchFamily="18" charset="-128"/>
            </a:endParaRPr>
          </a:p>
          <a:p>
            <a:pPr algn="ctr"/>
            <a:r>
              <a:rPr lang="ja-JP" altLang="en-US" b="0" i="0" dirty="0">
                <a:solidFill>
                  <a:srgbClr val="1B1B1B"/>
                </a:solidFill>
                <a:effectLst/>
                <a:latin typeface="HGP明朝B" panose="02020800000000000000" pitchFamily="18" charset="-128"/>
                <a:ea typeface="HGP明朝B" panose="02020800000000000000" pitchFamily="18" charset="-128"/>
              </a:rPr>
              <a:t>森田浩太郎</a:t>
            </a:r>
            <a:endParaRPr lang="en-US" altLang="ja-JP" dirty="0">
              <a:solidFill>
                <a:srgbClr val="1B1B1B"/>
              </a:solidFill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01E66AA-5E6E-95E1-B23B-FDC287653C02}"/>
              </a:ext>
            </a:extLst>
          </p:cNvPr>
          <p:cNvSpPr/>
          <p:nvPr/>
        </p:nvSpPr>
        <p:spPr>
          <a:xfrm>
            <a:off x="467286" y="-15053"/>
            <a:ext cx="5420753" cy="101287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dirty="0">
                <a:solidFill>
                  <a:schemeClr val="bg1">
                    <a:lumMod val="9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弥富</a:t>
            </a:r>
            <a:r>
              <a:rPr kumimoji="1" lang="en-US" altLang="ja-JP" sz="4800" dirty="0">
                <a:solidFill>
                  <a:schemeClr val="bg1">
                    <a:lumMod val="9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EF</a:t>
            </a:r>
            <a:r>
              <a:rPr kumimoji="1" lang="ja-JP" altLang="en-US" sz="4800" dirty="0">
                <a:solidFill>
                  <a:schemeClr val="bg1">
                    <a:lumMod val="9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監督</a:t>
            </a:r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83C9F72F-CF34-A0FB-6EBA-D435079AAD37}"/>
              </a:ext>
            </a:extLst>
          </p:cNvPr>
          <p:cNvSpPr/>
          <p:nvPr/>
        </p:nvSpPr>
        <p:spPr>
          <a:xfrm>
            <a:off x="715814" y="4530138"/>
            <a:ext cx="4923693" cy="2258850"/>
          </a:xfrm>
          <a:prstGeom prst="wedgeRectCallout">
            <a:avLst>
              <a:gd name="adj1" fmla="val -3447"/>
              <a:gd name="adj2" fmla="val -56116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0" i="0" dirty="0">
                <a:solidFill>
                  <a:srgbClr val="1B1B1B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選手達の</a:t>
            </a:r>
            <a:endParaRPr lang="en-US" altLang="ja-JP" sz="4000" b="0" i="0" dirty="0">
              <a:solidFill>
                <a:srgbClr val="1B1B1B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4000" b="0" i="0" dirty="0">
                <a:solidFill>
                  <a:srgbClr val="1B1B1B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身体のケアを</a:t>
            </a:r>
          </a:p>
          <a:p>
            <a:pPr algn="ctr"/>
            <a:r>
              <a:rPr lang="ja-JP" altLang="en-US" sz="4000" b="0" i="0" dirty="0">
                <a:solidFill>
                  <a:srgbClr val="1B1B1B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任せています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BBCD160-CB0A-8A65-DC2B-30233228A7FE}"/>
              </a:ext>
            </a:extLst>
          </p:cNvPr>
          <p:cNvSpPr/>
          <p:nvPr/>
        </p:nvSpPr>
        <p:spPr>
          <a:xfrm>
            <a:off x="6303962" y="1"/>
            <a:ext cx="5420753" cy="6857999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b="0" i="0" dirty="0">
              <a:solidFill>
                <a:srgbClr val="1B1B1B"/>
              </a:solidFill>
              <a:effectLst/>
              <a:latin typeface="HGP明朝B" panose="02020800000000000000" pitchFamily="18" charset="-128"/>
              <a:ea typeface="HGP明朝B" panose="02020800000000000000" pitchFamily="18" charset="-128"/>
            </a:endParaRPr>
          </a:p>
          <a:p>
            <a:pPr algn="ctr"/>
            <a:endParaRPr lang="en-US" altLang="ja-JP" dirty="0">
              <a:solidFill>
                <a:srgbClr val="1B1B1B"/>
              </a:solidFill>
              <a:latin typeface="HGP明朝B" panose="02020800000000000000" pitchFamily="18" charset="-128"/>
              <a:ea typeface="HGP明朝B" panose="02020800000000000000" pitchFamily="18" charset="-128"/>
            </a:endParaRPr>
          </a:p>
          <a:p>
            <a:pPr algn="ctr"/>
            <a:endParaRPr lang="en-US" altLang="ja-JP" b="0" i="0" dirty="0">
              <a:solidFill>
                <a:srgbClr val="1B1B1B"/>
              </a:solidFill>
              <a:effectLst/>
              <a:latin typeface="HGP明朝B" panose="02020800000000000000" pitchFamily="18" charset="-128"/>
              <a:ea typeface="HGP明朝B" panose="02020800000000000000" pitchFamily="18" charset="-128"/>
            </a:endParaRPr>
          </a:p>
          <a:p>
            <a:pPr algn="ctr"/>
            <a:endParaRPr lang="en-US" altLang="ja-JP" dirty="0">
              <a:solidFill>
                <a:srgbClr val="1B1B1B"/>
              </a:solidFill>
              <a:latin typeface="HGP明朝B" panose="02020800000000000000" pitchFamily="18" charset="-128"/>
              <a:ea typeface="HGP明朝B" panose="02020800000000000000" pitchFamily="18" charset="-128"/>
            </a:endParaRPr>
          </a:p>
          <a:p>
            <a:pPr algn="ctr"/>
            <a:endParaRPr lang="en-US" altLang="ja-JP" b="0" i="0" dirty="0">
              <a:solidFill>
                <a:srgbClr val="1B1B1B"/>
              </a:solidFill>
              <a:effectLst/>
              <a:latin typeface="HGP明朝B" panose="02020800000000000000" pitchFamily="18" charset="-128"/>
              <a:ea typeface="HGP明朝B" panose="02020800000000000000" pitchFamily="18" charset="-128"/>
            </a:endParaRPr>
          </a:p>
          <a:p>
            <a:pPr algn="ctr"/>
            <a:endParaRPr lang="en-US" altLang="ja-JP" dirty="0">
              <a:solidFill>
                <a:srgbClr val="1B1B1B"/>
              </a:solidFill>
              <a:latin typeface="HGP明朝B" panose="02020800000000000000" pitchFamily="18" charset="-128"/>
              <a:ea typeface="HGP明朝B" panose="02020800000000000000" pitchFamily="18" charset="-128"/>
            </a:endParaRPr>
          </a:p>
          <a:p>
            <a:pPr algn="ctr"/>
            <a:r>
              <a:rPr lang="ja-JP" altLang="en-US" b="0" i="0" dirty="0">
                <a:solidFill>
                  <a:srgbClr val="1B1B1B"/>
                </a:solidFill>
                <a:effectLst/>
                <a:latin typeface="HGP明朝B" panose="02020800000000000000" pitchFamily="18" charset="-128"/>
                <a:ea typeface="HGP明朝B" panose="02020800000000000000" pitchFamily="18" charset="-128"/>
              </a:rPr>
              <a:t>整体サロン</a:t>
            </a:r>
            <a:r>
              <a:rPr lang="en-US" altLang="ja-JP" b="0" i="0" dirty="0" err="1">
                <a:solidFill>
                  <a:srgbClr val="1B1B1B"/>
                </a:solidFill>
                <a:effectLst/>
                <a:latin typeface="HGP明朝B" panose="02020800000000000000" pitchFamily="18" charset="-128"/>
                <a:ea typeface="HGP明朝B" panose="02020800000000000000" pitchFamily="18" charset="-128"/>
              </a:rPr>
              <a:t>sono</a:t>
            </a:r>
            <a:r>
              <a:rPr lang="ja-JP" altLang="en-US" b="0" i="0" dirty="0">
                <a:solidFill>
                  <a:srgbClr val="1B1B1B"/>
                </a:solidFill>
                <a:effectLst/>
                <a:latin typeface="HGP明朝B" panose="02020800000000000000" pitchFamily="18" charset="-128"/>
                <a:ea typeface="HGP明朝B" panose="02020800000000000000" pitchFamily="18" charset="-128"/>
              </a:rPr>
              <a:t>院長　加古加苗</a:t>
            </a:r>
            <a:endParaRPr lang="en-US" altLang="zh-TW" b="0" i="0" dirty="0">
              <a:solidFill>
                <a:srgbClr val="1B1B1B"/>
              </a:solidFill>
              <a:effectLst/>
              <a:latin typeface="HGP明朝B" panose="02020800000000000000" pitchFamily="18" charset="-128"/>
              <a:ea typeface="HGP明朝B" panose="02020800000000000000" pitchFamily="18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8FB242F-D401-EF46-A308-6C520D67CDDF}"/>
              </a:ext>
            </a:extLst>
          </p:cNvPr>
          <p:cNvSpPr/>
          <p:nvPr/>
        </p:nvSpPr>
        <p:spPr>
          <a:xfrm>
            <a:off x="6303962" y="0"/>
            <a:ext cx="5420753" cy="101287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dirty="0">
                <a:solidFill>
                  <a:schemeClr val="bg1">
                    <a:lumMod val="9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整体サロン院長</a:t>
            </a:r>
          </a:p>
        </p:txBody>
      </p:sp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A1325720-ED1C-1C57-A022-2DEFE7C0A969}"/>
              </a:ext>
            </a:extLst>
          </p:cNvPr>
          <p:cNvSpPr/>
          <p:nvPr/>
        </p:nvSpPr>
        <p:spPr>
          <a:xfrm>
            <a:off x="6552493" y="4545191"/>
            <a:ext cx="4923693" cy="2243797"/>
          </a:xfrm>
          <a:prstGeom prst="wedgeRectCallout">
            <a:avLst>
              <a:gd name="adj1" fmla="val -3447"/>
              <a:gd name="adj2" fmla="val -56491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0" i="0" dirty="0">
                <a:solidFill>
                  <a:srgbClr val="1B1B1B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何処へ行っても</a:t>
            </a:r>
            <a:endParaRPr lang="en-US" altLang="ja-JP" sz="3600" b="0" i="0" dirty="0">
              <a:solidFill>
                <a:srgbClr val="1B1B1B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3600" b="0" i="0" dirty="0">
                <a:solidFill>
                  <a:srgbClr val="1B1B1B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治らない方</a:t>
            </a:r>
          </a:p>
          <a:p>
            <a:pPr algn="ctr"/>
            <a:r>
              <a:rPr lang="ja-JP" altLang="en-US" sz="3600" b="0" i="0" dirty="0">
                <a:solidFill>
                  <a:srgbClr val="1B1B1B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最後の砦となるのは</a:t>
            </a:r>
            <a:endParaRPr lang="en-US" altLang="ja-JP" sz="3600" b="0" i="0" dirty="0">
              <a:solidFill>
                <a:srgbClr val="1B1B1B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3600" b="0" i="0" dirty="0">
                <a:solidFill>
                  <a:srgbClr val="1B1B1B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間違いなし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06FA7D7-686D-C035-07A2-E8126F2F3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85" y="1101223"/>
            <a:ext cx="1986353" cy="2658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81C7841-4BE1-71FC-0732-1E0C9949A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287" y="1101223"/>
            <a:ext cx="2114099" cy="2820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8186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8232A42-6201-67D6-B81B-5A765FB2C5BB}"/>
              </a:ext>
            </a:extLst>
          </p:cNvPr>
          <p:cNvSpPr/>
          <p:nvPr/>
        </p:nvSpPr>
        <p:spPr>
          <a:xfrm>
            <a:off x="0" y="77822"/>
            <a:ext cx="6040877" cy="3608961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solidFill>
                  <a:schemeClr val="tx1"/>
                </a:solidFill>
              </a:rPr>
              <a:t>その悩みは必ず良くする方法があります</a:t>
            </a:r>
          </a:p>
        </p:txBody>
      </p:sp>
      <p:pic>
        <p:nvPicPr>
          <p:cNvPr id="8" name="コンテンツ プレースホルダー 3">
            <a:extLst>
              <a:ext uri="{FF2B5EF4-FFF2-40B4-BE49-F238E27FC236}">
                <a16:creationId xmlns:a16="http://schemas.microsoft.com/office/drawing/2014/main" id="{4FB22306-6CF4-2BA5-0017-C4F2D871D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69" b="98417" l="3500" r="99250">
                        <a14:foregroundMark x1="9875" y1="92744" x2="9875" y2="92744"/>
                        <a14:foregroundMark x1="8250" y1="98153" x2="8250" y2="98153"/>
                        <a14:foregroundMark x1="3625" y1="96966" x2="3625" y2="96966"/>
                        <a14:foregroundMark x1="95125" y1="92348" x2="95125" y2="92348"/>
                        <a14:foregroundMark x1="99250" y1="98417" x2="99250" y2="98417"/>
                        <a14:foregroundMark x1="47875" y1="6069" x2="47875" y2="6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686" y="195309"/>
            <a:ext cx="5669690" cy="5339252"/>
          </a:xfrm>
          <a:prstGeom prst="rect">
            <a:avLst/>
          </a:prstGeom>
        </p:spPr>
      </p:pic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9B7B4976-B505-9BC6-4073-A7ECD8A4EFD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60034" y="5534561"/>
            <a:ext cx="10515600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kumimoji="1" lang="ja-JP" altLang="en-US" sz="3600" b="1" dirty="0">
                <a:ln w="3175">
                  <a:solidFill>
                    <a:schemeClr val="bg1"/>
                  </a:solidFill>
                </a:ln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　　　</a:t>
            </a:r>
            <a:r>
              <a:rPr kumimoji="1" lang="ja-JP" altLang="en-US" sz="4000" b="1" dirty="0">
                <a:ln w="3175">
                  <a:solidFill>
                    <a:schemeClr val="bg1"/>
                  </a:solidFill>
                </a:ln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院長　加藤健</a:t>
            </a:r>
            <a:endParaRPr kumimoji="1" lang="en-US" altLang="ja-JP" sz="4000" b="1" dirty="0">
              <a:ln w="3175">
                <a:solidFill>
                  <a:schemeClr val="bg1"/>
                </a:solidFill>
              </a:ln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4000" b="1" dirty="0">
                <a:ln w="3175">
                  <a:solidFill>
                    <a:schemeClr val="bg1"/>
                  </a:solidFill>
                </a:ln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柔道整復師（国家資格）</a:t>
            </a:r>
            <a:endParaRPr kumimoji="1" lang="ja-JP" altLang="en-US" sz="4000" b="1" dirty="0">
              <a:ln w="3175">
                <a:solidFill>
                  <a:schemeClr val="bg1"/>
                </a:solidFill>
              </a:ln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4A02106-E2E9-ED14-7F4D-6FE9E4B30D25}"/>
              </a:ext>
            </a:extLst>
          </p:cNvPr>
          <p:cNvSpPr/>
          <p:nvPr/>
        </p:nvSpPr>
        <p:spPr>
          <a:xfrm>
            <a:off x="0" y="3429000"/>
            <a:ext cx="6040877" cy="3000983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0" b="1" dirty="0">
                <a:solidFill>
                  <a:schemeClr val="tx1"/>
                </a:solidFill>
              </a:rPr>
              <a:t>多くの重症者を改善してきた実績が当院にはあります</a:t>
            </a:r>
          </a:p>
        </p:txBody>
      </p:sp>
    </p:spTree>
    <p:extLst>
      <p:ext uri="{BB962C8B-B14F-4D97-AF65-F5344CB8AC3E}">
        <p14:creationId xmlns:p14="http://schemas.microsoft.com/office/powerpoint/2010/main" val="3082554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B93CC8B7-4D91-71B3-5041-2E6285FD11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69" b="98417" l="3500" r="99250">
                        <a14:foregroundMark x1="9875" y1="92744" x2="9875" y2="92744"/>
                        <a14:foregroundMark x1="8250" y1="98153" x2="8250" y2="98153"/>
                        <a14:foregroundMark x1="3625" y1="96966" x2="3625" y2="96966"/>
                        <a14:foregroundMark x1="95125" y1="92348" x2="95125" y2="92348"/>
                        <a14:foregroundMark x1="99250" y1="98417" x2="99250" y2="98417"/>
                        <a14:foregroundMark x1="47875" y1="6069" x2="47875" y2="6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686" y="195309"/>
            <a:ext cx="5669690" cy="5339252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773CF3F-B06E-7DF5-E85C-1C7AFE408942}"/>
              </a:ext>
            </a:extLst>
          </p:cNvPr>
          <p:cNvSpPr/>
          <p:nvPr/>
        </p:nvSpPr>
        <p:spPr>
          <a:xfrm>
            <a:off x="89163" y="2634663"/>
            <a:ext cx="6321523" cy="4114547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0" b="1" dirty="0">
                <a:solidFill>
                  <a:schemeClr val="tx1"/>
                </a:solidFill>
              </a:rPr>
              <a:t>初回治療後に</a:t>
            </a:r>
            <a:endParaRPr kumimoji="1" lang="en-US" altLang="ja-JP" sz="6000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6000" b="1" dirty="0">
                <a:solidFill>
                  <a:schemeClr val="tx1"/>
                </a:solidFill>
              </a:rPr>
              <a:t>万が一効果がみられなければ</a:t>
            </a:r>
            <a:endParaRPr kumimoji="1" lang="en-US" altLang="ja-JP" sz="6000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6000" b="1" u="sng" dirty="0">
                <a:solidFill>
                  <a:srgbClr val="C00000"/>
                </a:solidFill>
              </a:rPr>
              <a:t>全額返金保証付き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8232A42-6201-67D6-B81B-5A765FB2C5BB}"/>
              </a:ext>
            </a:extLst>
          </p:cNvPr>
          <p:cNvSpPr/>
          <p:nvPr/>
        </p:nvSpPr>
        <p:spPr>
          <a:xfrm>
            <a:off x="871215" y="108790"/>
            <a:ext cx="4494869" cy="2369968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0" b="1" dirty="0">
                <a:solidFill>
                  <a:schemeClr val="tx1"/>
                </a:solidFill>
              </a:rPr>
              <a:t>完全予約制</a:t>
            </a:r>
            <a:endParaRPr kumimoji="1" lang="en-US" altLang="ja-JP" sz="6000" b="1" dirty="0">
              <a:solidFill>
                <a:schemeClr val="tx1"/>
              </a:solidFill>
            </a:endParaRPr>
          </a:p>
          <a:p>
            <a:pPr algn="ctr"/>
            <a:r>
              <a:rPr lang="ja-JP" altLang="en-US" sz="6000" b="1" dirty="0">
                <a:solidFill>
                  <a:schemeClr val="tx1"/>
                </a:solidFill>
              </a:rPr>
              <a:t>改善率</a:t>
            </a:r>
            <a:r>
              <a:rPr lang="en-US" altLang="ja-JP" sz="6000" b="1" dirty="0">
                <a:solidFill>
                  <a:schemeClr val="tx1"/>
                </a:solidFill>
              </a:rPr>
              <a:t>95</a:t>
            </a:r>
            <a:r>
              <a:rPr lang="ja-JP" altLang="en-US" sz="6000" b="1" dirty="0">
                <a:solidFill>
                  <a:schemeClr val="tx1"/>
                </a:solidFill>
              </a:rPr>
              <a:t>％</a:t>
            </a:r>
            <a:endParaRPr kumimoji="1" lang="ja-JP" altLang="en-US" sz="6000" b="1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AAA3AFB-3DE5-A96D-05AF-263E1500CFF1}"/>
              </a:ext>
            </a:extLst>
          </p:cNvPr>
          <p:cNvSpPr txBox="1"/>
          <p:nvPr/>
        </p:nvSpPr>
        <p:spPr>
          <a:xfrm>
            <a:off x="5302889" y="5534561"/>
            <a:ext cx="84281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ln w="3175">
                  <a:solidFill>
                    <a:schemeClr val="bg1"/>
                  </a:solidFill>
                </a:ln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　　　</a:t>
            </a:r>
            <a:r>
              <a:rPr kumimoji="1" lang="ja-JP" altLang="en-US" sz="4000" b="1" dirty="0">
                <a:ln w="3175">
                  <a:solidFill>
                    <a:schemeClr val="bg1"/>
                  </a:solidFill>
                </a:ln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院長　加藤健</a:t>
            </a:r>
            <a:endParaRPr kumimoji="1" lang="en-US" altLang="ja-JP" sz="4000" b="1" dirty="0">
              <a:ln w="3175">
                <a:solidFill>
                  <a:schemeClr val="bg1"/>
                </a:solidFill>
              </a:ln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4000" b="1" dirty="0">
                <a:ln w="3175">
                  <a:solidFill>
                    <a:schemeClr val="bg1"/>
                  </a:solidFill>
                </a:ln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柔道整復師（国家資格）</a:t>
            </a:r>
            <a:endParaRPr kumimoji="1" lang="ja-JP" altLang="en-US" sz="4000" b="1" dirty="0">
              <a:ln w="3175">
                <a:solidFill>
                  <a:schemeClr val="bg1"/>
                </a:solidFill>
              </a:ln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0651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913B117-1849-3FC0-4F13-5CBD9CEEC5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" r="35108" b="40351"/>
          <a:stretch/>
        </p:blipFill>
        <p:spPr>
          <a:xfrm>
            <a:off x="7652085" y="1495656"/>
            <a:ext cx="4070684" cy="536234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1B7E29A-695F-7C03-731C-FADEBB876F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5" b="95000" l="1327" r="99502">
                        <a14:foregroundMark x1="96849" y1="15119" x2="96849" y2="15119"/>
                        <a14:foregroundMark x1="92371" y1="50000" x2="92371" y2="50000"/>
                        <a14:foregroundMark x1="96849" y1="41548" x2="96849" y2="41548"/>
                        <a14:foregroundMark x1="97015" y1="22381" x2="97015" y2="22381"/>
                        <a14:foregroundMark x1="97512" y1="6190" x2="97512" y2="6190"/>
                        <a14:foregroundMark x1="8292" y1="55119" x2="8292" y2="55119"/>
                        <a14:foregroundMark x1="8458" y1="43452" x2="1327" y2="53571"/>
                        <a14:foregroundMark x1="1327" y1="53571" x2="11443" y2="59643"/>
                        <a14:foregroundMark x1="11443" y1="59643" x2="11940" y2="47976"/>
                        <a14:foregroundMark x1="11940" y1="47976" x2="8955" y2="43333"/>
                        <a14:foregroundMark x1="94362" y1="50595" x2="94362" y2="50595"/>
                        <a14:foregroundMark x1="2156" y1="72262" x2="2156" y2="72262"/>
                        <a14:foregroundMark x1="95025" y1="92619" x2="95025" y2="92619"/>
                        <a14:foregroundMark x1="92040" y1="95119" x2="92040" y2="95119"/>
                        <a14:foregroundMark x1="65174" y1="67857" x2="65174" y2="67857"/>
                        <a14:foregroundMark x1="60365" y1="68810" x2="59701" y2="68333"/>
                        <a14:foregroundMark x1="62852" y1="68095" x2="62852" y2="68095"/>
                        <a14:foregroundMark x1="86401" y1="42024" x2="86401" y2="42024"/>
                        <a14:foregroundMark x1="99502" y1="38214" x2="99502" y2="38214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6" t="19074" r="36954" b="14549"/>
          <a:stretch/>
        </p:blipFill>
        <p:spPr>
          <a:xfrm>
            <a:off x="160421" y="0"/>
            <a:ext cx="4495800" cy="6858001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C175945-0B0E-EE00-CD79-C38032A309F0}"/>
              </a:ext>
            </a:extLst>
          </p:cNvPr>
          <p:cNvSpPr txBox="1"/>
          <p:nvPr/>
        </p:nvSpPr>
        <p:spPr>
          <a:xfrm>
            <a:off x="5715000" y="5358604"/>
            <a:ext cx="84281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ln w="3175">
                  <a:solidFill>
                    <a:schemeClr val="bg1"/>
                  </a:solidFill>
                </a:ln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　　　</a:t>
            </a:r>
            <a:r>
              <a:rPr kumimoji="1" lang="ja-JP" altLang="en-US" sz="4000" b="1" dirty="0">
                <a:ln w="3175">
                  <a:solidFill>
                    <a:schemeClr val="bg1"/>
                  </a:solidFill>
                </a:ln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院長　加藤健</a:t>
            </a:r>
            <a:endParaRPr kumimoji="1" lang="en-US" altLang="ja-JP" sz="4000" b="1" dirty="0">
              <a:ln w="3175">
                <a:solidFill>
                  <a:schemeClr val="bg1"/>
                </a:solidFill>
              </a:ln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4000" b="1" dirty="0">
                <a:ln w="3175">
                  <a:solidFill>
                    <a:schemeClr val="bg1"/>
                  </a:solidFill>
                </a:ln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柔道整復師（国家資格）</a:t>
            </a:r>
            <a:endParaRPr kumimoji="1" lang="ja-JP" altLang="en-US" sz="4000" b="1" dirty="0">
              <a:ln w="3175">
                <a:solidFill>
                  <a:schemeClr val="bg1"/>
                </a:solidFill>
              </a:ln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309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楕円 3">
            <a:extLst>
              <a:ext uri="{FF2B5EF4-FFF2-40B4-BE49-F238E27FC236}">
                <a16:creationId xmlns:a16="http://schemas.microsoft.com/office/drawing/2014/main" id="{8999514E-767D-4616-B6A7-F4F9B9C62700}"/>
              </a:ext>
            </a:extLst>
          </p:cNvPr>
          <p:cNvSpPr/>
          <p:nvPr/>
        </p:nvSpPr>
        <p:spPr>
          <a:xfrm>
            <a:off x="785134" y="285657"/>
            <a:ext cx="2405741" cy="8287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5CAD617-B1BB-4398-9B48-7B38D8BA6DD5}"/>
              </a:ext>
            </a:extLst>
          </p:cNvPr>
          <p:cNvSpPr/>
          <p:nvPr/>
        </p:nvSpPr>
        <p:spPr>
          <a:xfrm>
            <a:off x="67121" y="50335"/>
            <a:ext cx="12054980" cy="6736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6E916A2-607B-716F-9315-EC4474561E78}"/>
              </a:ext>
            </a:extLst>
          </p:cNvPr>
          <p:cNvSpPr/>
          <p:nvPr/>
        </p:nvSpPr>
        <p:spPr>
          <a:xfrm>
            <a:off x="239282" y="163309"/>
            <a:ext cx="6323888" cy="6374775"/>
          </a:xfrm>
          <a:prstGeom prst="rect">
            <a:avLst/>
          </a:prstGeom>
          <a:noFill/>
          <a:ln>
            <a:noFill/>
          </a:ln>
          <a:effectLst>
            <a:glow rad="1905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たった</a:t>
            </a:r>
            <a:r>
              <a:rPr kumimoji="1" lang="en-US" altLang="ja-JP" sz="8800" dirty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3</a:t>
            </a:r>
            <a:r>
              <a:rPr kumimoji="1" lang="ja-JP" altLang="en-US" sz="8800" dirty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回</a:t>
            </a:r>
            <a:r>
              <a:rPr kumimoji="1" lang="ja-JP" altLang="en-US" sz="8800" dirty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以内</a:t>
            </a:r>
            <a:endParaRPr kumimoji="1" lang="en-US" altLang="ja-JP" sz="8800" dirty="0">
              <a:solidFill>
                <a:srgbClr val="C00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60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の施術で</a:t>
            </a:r>
            <a:endParaRPr kumimoji="1" lang="en-US" altLang="ja-JP" sz="6000" dirty="0">
              <a:solidFill>
                <a:schemeClr val="tx1"/>
              </a:solidFill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8800" dirty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運動復帰</a:t>
            </a:r>
            <a:endParaRPr kumimoji="1" lang="en-US" altLang="ja-JP" sz="8800" dirty="0">
              <a:solidFill>
                <a:srgbClr val="C00000"/>
              </a:solidFill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6000" dirty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が可能になる</a:t>
            </a:r>
            <a:endParaRPr kumimoji="1" lang="en-US" altLang="ja-JP" sz="6000" dirty="0">
              <a:solidFill>
                <a:srgbClr val="C00000"/>
              </a:solidFill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8800" dirty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再発しない</a:t>
            </a:r>
            <a:endParaRPr kumimoji="1" lang="en-US" altLang="ja-JP" sz="8800" dirty="0">
              <a:solidFill>
                <a:srgbClr val="C00000"/>
              </a:solidFill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60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特別な施術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8E4A645-E656-AE1D-BA51-FE8C45807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79" b="98472" l="665" r="98955">
                        <a14:foregroundMark x1="10161" y1="40497" x2="10161" y2="40497"/>
                        <a14:foregroundMark x1="8642" y1="31423" x2="8642" y2="31423"/>
                        <a14:foregroundMark x1="4274" y1="44222" x2="4274" y2="44222"/>
                        <a14:foregroundMark x1="665" y1="42598" x2="665" y2="42598"/>
                        <a14:foregroundMark x1="16334" y1="94365" x2="16619" y2="94556"/>
                        <a14:foregroundMark x1="43020" y1="83381" x2="43020" y2="83381"/>
                        <a14:foregroundMark x1="62393" y1="86819" x2="62393" y2="86819"/>
                        <a14:foregroundMark x1="66952" y1="79179" x2="66952" y2="79179"/>
                        <a14:foregroundMark x1="31719" y1="85769" x2="30674" y2="97899"/>
                        <a14:foregroundMark x1="32099" y1="76122" x2="68376" y2="78988"/>
                        <a14:foregroundMark x1="68376" y1="78988" x2="83761" y2="77173"/>
                        <a14:foregroundMark x1="83761" y1="77173" x2="89839" y2="62846"/>
                        <a14:foregroundMark x1="89839" y1="62846" x2="97626" y2="89589"/>
                        <a14:foregroundMark x1="97626" y1="89589" x2="86895" y2="95798"/>
                        <a14:foregroundMark x1="86895" y1="95798" x2="67901" y2="98949"/>
                        <a14:foregroundMark x1="67901" y1="98949" x2="52896" y2="95989"/>
                        <a14:foregroundMark x1="52896" y1="95989" x2="32858" y2="98472"/>
                        <a14:foregroundMark x1="95632" y1="89876" x2="95632" y2="89876"/>
                        <a14:foregroundMark x1="99145" y1="91404" x2="99145" y2="91404"/>
                        <a14:foregroundMark x1="62963" y1="6972" x2="62963" y2="6972"/>
                        <a14:foregroundMark x1="58594" y1="2579" x2="58594" y2="2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096" y="263057"/>
            <a:ext cx="5762904" cy="617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94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E37B35-5882-4E9D-929D-F45E5592B83E}"/>
              </a:ext>
            </a:extLst>
          </p:cNvPr>
          <p:cNvSpPr/>
          <p:nvPr/>
        </p:nvSpPr>
        <p:spPr>
          <a:xfrm>
            <a:off x="1708483" y="2129590"/>
            <a:ext cx="8891337" cy="565484"/>
          </a:xfrm>
          <a:prstGeom prst="rect">
            <a:avLst/>
          </a:prstGeom>
          <a:solidFill>
            <a:srgbClr val="FFFF00">
              <a:tint val="66000"/>
              <a:satMod val="160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CA680B1-B4A5-550B-37B8-740DDC60C792}"/>
              </a:ext>
            </a:extLst>
          </p:cNvPr>
          <p:cNvSpPr/>
          <p:nvPr/>
        </p:nvSpPr>
        <p:spPr>
          <a:xfrm>
            <a:off x="1708483" y="3597443"/>
            <a:ext cx="8891337" cy="565484"/>
          </a:xfrm>
          <a:prstGeom prst="rect">
            <a:avLst/>
          </a:prstGeom>
          <a:solidFill>
            <a:srgbClr val="FFFF00">
              <a:tint val="66000"/>
              <a:satMod val="160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33E2B8-CE6F-906A-33B1-E581E6FDD50F}"/>
              </a:ext>
            </a:extLst>
          </p:cNvPr>
          <p:cNvSpPr txBox="1"/>
          <p:nvPr/>
        </p:nvSpPr>
        <p:spPr>
          <a:xfrm>
            <a:off x="378992" y="612844"/>
            <a:ext cx="12200023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本気でよくしたいと思っているあなたへ</a:t>
            </a:r>
            <a:endParaRPr kumimoji="1" lang="en-US" altLang="ja-JP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9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この腰痛はもう</a:t>
            </a:r>
            <a:endParaRPr lang="en-US" altLang="ja-JP" sz="9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9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治らないのか・・</a:t>
            </a:r>
            <a:endParaRPr lang="en-US" altLang="ja-JP" sz="9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とあきらめないでください</a:t>
            </a:r>
            <a:endParaRPr lang="en-US" altLang="ja-JP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私と一緒に症状改善目指して頑張りましょう</a:t>
            </a:r>
            <a:endParaRPr kumimoji="1" lang="ja-JP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4771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F0829EE-63DC-25F2-160D-DE8F59E6F367}"/>
              </a:ext>
            </a:extLst>
          </p:cNvPr>
          <p:cNvSpPr/>
          <p:nvPr/>
        </p:nvSpPr>
        <p:spPr>
          <a:xfrm flipV="1">
            <a:off x="577516" y="5414210"/>
            <a:ext cx="4916905" cy="766010"/>
          </a:xfrm>
          <a:prstGeom prst="rect">
            <a:avLst/>
          </a:prstGeom>
          <a:solidFill>
            <a:srgbClr val="FFFF00">
              <a:tint val="66000"/>
              <a:satMod val="160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234CDF0-344E-FA60-0066-AA2D50594900}"/>
              </a:ext>
            </a:extLst>
          </p:cNvPr>
          <p:cNvSpPr/>
          <p:nvPr/>
        </p:nvSpPr>
        <p:spPr>
          <a:xfrm>
            <a:off x="2935704" y="888421"/>
            <a:ext cx="4399549" cy="565484"/>
          </a:xfrm>
          <a:prstGeom prst="rect">
            <a:avLst/>
          </a:prstGeom>
          <a:solidFill>
            <a:srgbClr val="FFFF00">
              <a:tint val="66000"/>
              <a:satMod val="160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E37B35-5882-4E9D-929D-F45E5592B83E}"/>
              </a:ext>
            </a:extLst>
          </p:cNvPr>
          <p:cNvSpPr/>
          <p:nvPr/>
        </p:nvSpPr>
        <p:spPr>
          <a:xfrm>
            <a:off x="2731167" y="2129590"/>
            <a:ext cx="6328612" cy="565484"/>
          </a:xfrm>
          <a:prstGeom prst="rect">
            <a:avLst/>
          </a:prstGeom>
          <a:solidFill>
            <a:srgbClr val="FFFF00">
              <a:tint val="66000"/>
              <a:satMod val="160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CA680B1-B4A5-550B-37B8-740DDC60C792}"/>
              </a:ext>
            </a:extLst>
          </p:cNvPr>
          <p:cNvSpPr/>
          <p:nvPr/>
        </p:nvSpPr>
        <p:spPr>
          <a:xfrm>
            <a:off x="2827420" y="3597443"/>
            <a:ext cx="6232359" cy="565484"/>
          </a:xfrm>
          <a:prstGeom prst="rect">
            <a:avLst/>
          </a:prstGeom>
          <a:solidFill>
            <a:srgbClr val="FFFF00">
              <a:tint val="66000"/>
              <a:satMod val="160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5C13A78-A3D9-564C-52E5-7477248AEFD5}"/>
              </a:ext>
            </a:extLst>
          </p:cNvPr>
          <p:cNvSpPr txBox="1"/>
          <p:nvPr/>
        </p:nvSpPr>
        <p:spPr>
          <a:xfrm>
            <a:off x="-521369" y="212735"/>
            <a:ext cx="13234737" cy="643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96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たった</a:t>
            </a:r>
            <a:r>
              <a:rPr kumimoji="1" lang="en-US" altLang="ja-JP" sz="9600" dirty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3</a:t>
            </a:r>
            <a:r>
              <a:rPr kumimoji="1" lang="ja-JP" altLang="en-US" sz="9600" dirty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回以内</a:t>
            </a:r>
            <a:r>
              <a:rPr kumimoji="1" lang="ja-JP" altLang="en-US" sz="96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の施術で</a:t>
            </a:r>
            <a:endParaRPr kumimoji="1" lang="en-US" altLang="ja-JP" sz="9600" dirty="0">
              <a:solidFill>
                <a:schemeClr val="tx1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11000" dirty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運動復帰が</a:t>
            </a:r>
            <a:endParaRPr kumimoji="1" lang="en-US" altLang="ja-JP" sz="11000" dirty="0">
              <a:solidFill>
                <a:srgbClr val="C00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11000" dirty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可能になる</a:t>
            </a:r>
            <a:endParaRPr lang="en-US" altLang="ja-JP" sz="11000" dirty="0">
              <a:solidFill>
                <a:srgbClr val="C00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9600" dirty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再発しない</a:t>
            </a:r>
            <a:r>
              <a:rPr kumimoji="1" lang="ja-JP" altLang="en-US" sz="96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特別な施術</a:t>
            </a:r>
            <a:endParaRPr lang="ja-JP" altLang="en-US" sz="9600" dirty="0"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3081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109DD5F-F32A-4D6E-A995-1A616008EA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9" r="11055" b="15315"/>
          <a:stretch/>
        </p:blipFill>
        <p:spPr>
          <a:xfrm>
            <a:off x="3524250" y="944217"/>
            <a:ext cx="5143500" cy="5897219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DA41208-4A22-4A61-AF4A-ED682A328FE2}"/>
              </a:ext>
            </a:extLst>
          </p:cNvPr>
          <p:cNvSpPr/>
          <p:nvPr/>
        </p:nvSpPr>
        <p:spPr>
          <a:xfrm>
            <a:off x="3524250" y="0"/>
            <a:ext cx="5143500" cy="9442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125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60F9C7F-1EDA-43A7-92F4-6A8EB826CD3D}"/>
              </a:ext>
            </a:extLst>
          </p:cNvPr>
          <p:cNvSpPr/>
          <p:nvPr/>
        </p:nvSpPr>
        <p:spPr>
          <a:xfrm>
            <a:off x="3524251" y="0"/>
            <a:ext cx="5143499" cy="9442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750" b="1" dirty="0">
              <a:solidFill>
                <a:schemeClr val="bg1"/>
              </a:solidFill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E5EBDB63-4265-4389-B9B3-0B1F10EF6632}"/>
              </a:ext>
            </a:extLst>
          </p:cNvPr>
          <p:cNvSpPr/>
          <p:nvPr/>
        </p:nvSpPr>
        <p:spPr>
          <a:xfrm>
            <a:off x="3524249" y="2882349"/>
            <a:ext cx="4766643" cy="3619499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75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5CD3B"/>
                </a:highlight>
              </a:rPr>
              <a:t>辛い症状</a:t>
            </a:r>
            <a:endParaRPr lang="en-US" altLang="ja-JP" sz="3750" b="1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5CD3B"/>
              </a:highlight>
            </a:endParaRPr>
          </a:p>
          <a:p>
            <a:pPr algn="ctr"/>
            <a:r>
              <a:rPr lang="ja-JP" altLang="en-US" sz="3750" b="1" dirty="0">
                <a:solidFill>
                  <a:schemeClr val="tx1"/>
                </a:solidFill>
                <a:highlight>
                  <a:srgbClr val="F5CD3B"/>
                </a:highlight>
              </a:rPr>
              <a:t>でお困りなら</a:t>
            </a:r>
            <a:endParaRPr lang="en-US" altLang="ja-JP" sz="3750" b="1" dirty="0">
              <a:solidFill>
                <a:schemeClr val="tx1"/>
              </a:solidFill>
              <a:highlight>
                <a:srgbClr val="F5CD3B"/>
              </a:highlight>
            </a:endParaRPr>
          </a:p>
          <a:p>
            <a:pPr algn="ctr"/>
            <a:r>
              <a:rPr lang="ja-JP" altLang="en-US" sz="3750" b="1" dirty="0">
                <a:solidFill>
                  <a:schemeClr val="tx1"/>
                </a:solidFill>
                <a:highlight>
                  <a:srgbClr val="F5CD3B"/>
                </a:highlight>
              </a:rPr>
              <a:t>当院にお任せください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4CB5466-9AC8-449C-9D4F-7EC748DD9955}"/>
              </a:ext>
            </a:extLst>
          </p:cNvPr>
          <p:cNvSpPr txBox="1"/>
          <p:nvPr/>
        </p:nvSpPr>
        <p:spPr>
          <a:xfrm>
            <a:off x="4708664" y="108394"/>
            <a:ext cx="2236304" cy="13619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4125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腰痛専門</a:t>
            </a:r>
          </a:p>
        </p:txBody>
      </p:sp>
    </p:spTree>
    <p:extLst>
      <p:ext uri="{BB962C8B-B14F-4D97-AF65-F5344CB8AC3E}">
        <p14:creationId xmlns:p14="http://schemas.microsoft.com/office/powerpoint/2010/main" val="2719208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109DD5F-F32A-4D6E-A995-1A616008EA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9" r="11055" b="15315"/>
          <a:stretch/>
        </p:blipFill>
        <p:spPr>
          <a:xfrm>
            <a:off x="3524250" y="1060174"/>
            <a:ext cx="5143500" cy="5781262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DA41208-4A22-4A61-AF4A-ED682A328FE2}"/>
              </a:ext>
            </a:extLst>
          </p:cNvPr>
          <p:cNvSpPr/>
          <p:nvPr/>
        </p:nvSpPr>
        <p:spPr>
          <a:xfrm>
            <a:off x="3524249" y="115958"/>
            <a:ext cx="5143500" cy="9442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125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60F9C7F-1EDA-43A7-92F4-6A8EB826CD3D}"/>
              </a:ext>
            </a:extLst>
          </p:cNvPr>
          <p:cNvSpPr/>
          <p:nvPr/>
        </p:nvSpPr>
        <p:spPr>
          <a:xfrm>
            <a:off x="3524251" y="0"/>
            <a:ext cx="5143499" cy="9442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000" b="1" dirty="0">
                <a:ln w="0"/>
                <a:solidFill>
                  <a:schemeClr val="accent2"/>
                </a:solidFill>
              </a:rPr>
              <a:t>腰痛</a:t>
            </a:r>
            <a:r>
              <a:rPr lang="ja-JP" altLang="en-US" sz="3000" b="1" dirty="0">
                <a:solidFill>
                  <a:schemeClr val="accent2"/>
                </a:solidFill>
              </a:rPr>
              <a:t>専門</a:t>
            </a:r>
            <a:endParaRPr lang="ja-JP" altLang="en-US" sz="3750" b="1" dirty="0">
              <a:solidFill>
                <a:schemeClr val="accent2"/>
              </a:solidFill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E5EBDB63-4265-4389-B9B3-0B1F10EF6632}"/>
              </a:ext>
            </a:extLst>
          </p:cNvPr>
          <p:cNvSpPr/>
          <p:nvPr/>
        </p:nvSpPr>
        <p:spPr>
          <a:xfrm>
            <a:off x="3524249" y="2882349"/>
            <a:ext cx="4766643" cy="3619499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75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5CD3B"/>
                </a:highlight>
              </a:rPr>
              <a:t>辛い症状</a:t>
            </a:r>
            <a:r>
              <a:rPr lang="ja-JP" altLang="en-US" sz="3750" b="1" dirty="0">
                <a:solidFill>
                  <a:schemeClr val="tx1"/>
                </a:solidFill>
                <a:highlight>
                  <a:srgbClr val="F5CD3B"/>
                </a:highlight>
              </a:rPr>
              <a:t>で</a:t>
            </a:r>
            <a:endParaRPr lang="en-US" altLang="ja-JP" sz="3750" b="1" dirty="0">
              <a:solidFill>
                <a:schemeClr val="tx1"/>
              </a:solidFill>
              <a:highlight>
                <a:srgbClr val="F5CD3B"/>
              </a:highlight>
            </a:endParaRPr>
          </a:p>
          <a:p>
            <a:pPr algn="ctr"/>
            <a:r>
              <a:rPr lang="ja-JP" altLang="en-US" sz="3750" b="1" dirty="0">
                <a:solidFill>
                  <a:schemeClr val="tx1"/>
                </a:solidFill>
                <a:highlight>
                  <a:srgbClr val="F5CD3B"/>
                </a:highlight>
              </a:rPr>
              <a:t>お困りなら</a:t>
            </a:r>
            <a:endParaRPr lang="en-US" altLang="ja-JP" sz="3750" b="1" dirty="0">
              <a:solidFill>
                <a:schemeClr val="tx1"/>
              </a:solidFill>
              <a:highlight>
                <a:srgbClr val="F5CD3B"/>
              </a:highlight>
            </a:endParaRPr>
          </a:p>
          <a:p>
            <a:pPr algn="ctr"/>
            <a:r>
              <a:rPr lang="ja-JP" altLang="en-US" sz="3750" b="1" dirty="0">
                <a:solidFill>
                  <a:schemeClr val="tx1"/>
                </a:solidFill>
                <a:highlight>
                  <a:srgbClr val="F5CD3B"/>
                </a:highlight>
              </a:rPr>
              <a:t>当院にお任せください</a:t>
            </a:r>
          </a:p>
        </p:txBody>
      </p:sp>
    </p:spTree>
    <p:extLst>
      <p:ext uri="{BB962C8B-B14F-4D97-AF65-F5344CB8AC3E}">
        <p14:creationId xmlns:p14="http://schemas.microsoft.com/office/powerpoint/2010/main" val="2671290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EA2BAC41-820D-07BA-6082-D7D0C3314610}"/>
              </a:ext>
            </a:extLst>
          </p:cNvPr>
          <p:cNvGrpSpPr/>
          <p:nvPr/>
        </p:nvGrpSpPr>
        <p:grpSpPr>
          <a:xfrm>
            <a:off x="142041" y="924599"/>
            <a:ext cx="6627920" cy="1537607"/>
            <a:chOff x="17754" y="924599"/>
            <a:chExt cx="6627920" cy="1537607"/>
          </a:xfrm>
        </p:grpSpPr>
        <p:sp>
          <p:nvSpPr>
            <p:cNvPr id="3" name="楕円 2">
              <a:extLst>
                <a:ext uri="{FF2B5EF4-FFF2-40B4-BE49-F238E27FC236}">
                  <a16:creationId xmlns:a16="http://schemas.microsoft.com/office/drawing/2014/main" id="{1804F77C-95B6-6A26-78B1-1F9109F1E552}"/>
                </a:ext>
              </a:extLst>
            </p:cNvPr>
            <p:cNvSpPr/>
            <p:nvPr/>
          </p:nvSpPr>
          <p:spPr>
            <a:xfrm>
              <a:off x="5092082" y="924599"/>
              <a:ext cx="1553592" cy="1537607"/>
            </a:xfrm>
            <a:prstGeom prst="ellipse">
              <a:avLst/>
            </a:prstGeom>
            <a:ln>
              <a:noFill/>
            </a:ln>
            <a:effec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楕円 7">
              <a:extLst>
                <a:ext uri="{FF2B5EF4-FFF2-40B4-BE49-F238E27FC236}">
                  <a16:creationId xmlns:a16="http://schemas.microsoft.com/office/drawing/2014/main" id="{EF87883E-C39E-3080-D7A3-FD3EFE319CDE}"/>
                </a:ext>
              </a:extLst>
            </p:cNvPr>
            <p:cNvSpPr/>
            <p:nvPr/>
          </p:nvSpPr>
          <p:spPr>
            <a:xfrm>
              <a:off x="3823500" y="924599"/>
              <a:ext cx="1553592" cy="1537607"/>
            </a:xfrm>
            <a:prstGeom prst="ellipse">
              <a:avLst/>
            </a:prstGeom>
            <a:ln>
              <a:noFill/>
            </a:ln>
            <a:effec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楕円 10">
              <a:extLst>
                <a:ext uri="{FF2B5EF4-FFF2-40B4-BE49-F238E27FC236}">
                  <a16:creationId xmlns:a16="http://schemas.microsoft.com/office/drawing/2014/main" id="{68EFA629-4E06-1357-E1A4-430EEB64E874}"/>
                </a:ext>
              </a:extLst>
            </p:cNvPr>
            <p:cNvSpPr/>
            <p:nvPr/>
          </p:nvSpPr>
          <p:spPr>
            <a:xfrm>
              <a:off x="17754" y="924599"/>
              <a:ext cx="1553592" cy="153760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" name="楕円 8">
              <a:extLst>
                <a:ext uri="{FF2B5EF4-FFF2-40B4-BE49-F238E27FC236}">
                  <a16:creationId xmlns:a16="http://schemas.microsoft.com/office/drawing/2014/main" id="{B2120343-E66D-63A6-AD52-32492E1E8448}"/>
                </a:ext>
              </a:extLst>
            </p:cNvPr>
            <p:cNvSpPr/>
            <p:nvPr/>
          </p:nvSpPr>
          <p:spPr>
            <a:xfrm>
              <a:off x="2554918" y="924599"/>
              <a:ext cx="1553592" cy="1537607"/>
            </a:xfrm>
            <a:prstGeom prst="ellipse">
              <a:avLst/>
            </a:prstGeom>
            <a:ln>
              <a:noFill/>
            </a:ln>
            <a:effec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楕円 9">
              <a:extLst>
                <a:ext uri="{FF2B5EF4-FFF2-40B4-BE49-F238E27FC236}">
                  <a16:creationId xmlns:a16="http://schemas.microsoft.com/office/drawing/2014/main" id="{55FF4471-B083-A1DC-E290-1A6D4B661F11}"/>
                </a:ext>
              </a:extLst>
            </p:cNvPr>
            <p:cNvSpPr/>
            <p:nvPr/>
          </p:nvSpPr>
          <p:spPr>
            <a:xfrm>
              <a:off x="1286336" y="924599"/>
              <a:ext cx="1553592" cy="1537607"/>
            </a:xfrm>
            <a:prstGeom prst="ellipse">
              <a:avLst/>
            </a:prstGeom>
            <a:ln>
              <a:noFill/>
            </a:ln>
            <a:effec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50DD00F-61F2-0E5E-8473-425CC4B98C9C}"/>
              </a:ext>
            </a:extLst>
          </p:cNvPr>
          <p:cNvSpPr txBox="1"/>
          <p:nvPr/>
        </p:nvSpPr>
        <p:spPr>
          <a:xfrm>
            <a:off x="194639" y="812983"/>
            <a:ext cx="1235771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dirty="0">
                <a:solidFill>
                  <a:schemeClr val="bg1"/>
                </a:solidFill>
                <a:latin typeface="Century" panose="02040604050505020304" pitchFamily="18" charset="0"/>
                <a:ea typeface="HGP創英角ﾎﾟｯﾌﾟ体" panose="040B0A00000000000000" pitchFamily="50" charset="-128"/>
              </a:rPr>
              <a:t>T V</a:t>
            </a:r>
            <a:r>
              <a:rPr kumimoji="1" lang="ja-JP" altLang="en-US" sz="96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で</a:t>
            </a:r>
            <a:r>
              <a:rPr kumimoji="1" lang="ja-JP" altLang="en-US" sz="115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紹介</a:t>
            </a:r>
            <a:r>
              <a:rPr kumimoji="1" lang="ja-JP" altLang="en-US" sz="88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されました！</a:t>
            </a:r>
            <a:endParaRPr kumimoji="1" lang="ja-JP" altLang="en-US" sz="96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C9AFF87-2C61-D8B3-173B-645DF5C0C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35337">
            <a:off x="10767286" y="219168"/>
            <a:ext cx="1410865" cy="1410865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7D427515-40BC-CC00-F2A4-1A5B28D01B52}"/>
              </a:ext>
            </a:extLst>
          </p:cNvPr>
          <p:cNvSpPr/>
          <p:nvPr/>
        </p:nvSpPr>
        <p:spPr>
          <a:xfrm>
            <a:off x="-1" y="3465942"/>
            <a:ext cx="7019925" cy="2163333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74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NHK</a:t>
            </a:r>
            <a:r>
              <a:rPr kumimoji="1" lang="ja-JP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津放送局キャスターに</a:t>
            </a:r>
            <a:endParaRPr kumimoji="1" lang="en-US" altLang="ja-JP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kumimoji="1" lang="ja-JP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施術の体験をして頂きました</a:t>
            </a:r>
          </a:p>
        </p:txBody>
      </p:sp>
      <p:sp>
        <p:nvSpPr>
          <p:cNvPr id="19" name="吹き出し: 円形 18">
            <a:extLst>
              <a:ext uri="{FF2B5EF4-FFF2-40B4-BE49-F238E27FC236}">
                <a16:creationId xmlns:a16="http://schemas.microsoft.com/office/drawing/2014/main" id="{3B2E5328-88F7-50D6-26D4-A1D739A708BA}"/>
              </a:ext>
            </a:extLst>
          </p:cNvPr>
          <p:cNvSpPr/>
          <p:nvPr/>
        </p:nvSpPr>
        <p:spPr>
          <a:xfrm rot="385812">
            <a:off x="6249625" y="3115664"/>
            <a:ext cx="6141872" cy="3217664"/>
          </a:xfrm>
          <a:prstGeom prst="wedgeEllipseCallout">
            <a:avLst>
              <a:gd name="adj1" fmla="val -29863"/>
              <a:gd name="adj2" fmla="val 62054"/>
            </a:avLst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5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突撃！みえ</a:t>
            </a:r>
            <a:endParaRPr kumimoji="1" lang="en-US" altLang="ja-JP" sz="54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48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～木曽岬～</a:t>
            </a:r>
            <a:endParaRPr kumimoji="1" lang="ja-JP" altLang="en-US" sz="48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C2C6A68F-723F-8F98-CE16-7A27560FA1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90" b="27330" l="69542" r="99102">
                        <a14:foregroundMark x1="77987" y1="11713" x2="77987" y2="11713"/>
                        <a14:foregroundMark x1="78167" y1="15869" x2="78167" y2="15869"/>
                        <a14:foregroundMark x1="79335" y1="15365" x2="79335" y2="15365"/>
                        <a14:foregroundMark x1="72237" y1="16373" x2="72237" y2="16373"/>
                        <a14:foregroundMark x1="72776" y1="14484" x2="72776" y2="14484"/>
                        <a14:foregroundMark x1="72866" y1="11965" x2="72866" y2="11965"/>
                        <a14:foregroundMark x1="73315" y1="10453" x2="73315" y2="10453"/>
                        <a14:foregroundMark x1="75022" y1="9446" x2="75022" y2="9446"/>
                        <a14:foregroundMark x1="80683" y1="15743" x2="80683" y2="15743"/>
                        <a14:foregroundMark x1="81132" y1="10831" x2="81132" y2="10831"/>
                        <a14:foregroundMark x1="73495" y1="8816" x2="73495" y2="8816"/>
                        <a14:foregroundMark x1="70440" y1="14610" x2="70440" y2="14610"/>
                        <a14:foregroundMark x1="72956" y1="13224" x2="72956" y2="13224"/>
                        <a14:foregroundMark x1="97484" y1="12972" x2="97484" y2="12972"/>
                        <a14:foregroundMark x1="98562" y1="12720" x2="98562" y2="12720"/>
                        <a14:foregroundMark x1="98473" y1="9194" x2="98473" y2="9194"/>
                        <a14:foregroundMark x1="98473" y1="8816" x2="98383" y2="12343"/>
                        <a14:foregroundMark x1="95562" y1="16716" x2="95777" y2="18640"/>
                        <a14:foregroundMark x1="95058" y1="12217" x2="95257" y2="13995"/>
                        <a14:foregroundMark x1="99191" y1="18136" x2="99191" y2="18136"/>
                        <a14:foregroundMark x1="97934" y1="16625" x2="97934" y2="16625"/>
                        <a14:foregroundMark x1="98742" y1="18766" x2="98742" y2="18766"/>
                        <a14:foregroundMark x1="78257" y1="13476" x2="78257" y2="13476"/>
                        <a14:foregroundMark x1="75921" y1="17128" x2="75921" y2="17128"/>
                        <a14:foregroundMark x1="76909" y1="17380" x2="76909" y2="17380"/>
                        <a14:foregroundMark x1="79605" y1="14484" x2="79605" y2="14484"/>
                        <a14:foregroundMark x1="76550" y1="8438" x2="76550" y2="8438"/>
                        <a14:foregroundMark x1="70710" y1="10327" x2="70710" y2="10327"/>
                        <a14:foregroundMark x1="69542" y1="13224" x2="69542" y2="13224"/>
                        <a14:foregroundMark x1="86164" y1="13350" x2="86164" y2="13350"/>
                        <a14:foregroundMark x1="92992" y1="14232" x2="92992" y2="14232"/>
                        <a14:backgroundMark x1="87511" y1="19773" x2="87511" y2="19773"/>
                        <a14:backgroundMark x1="90656" y1="16373" x2="90656" y2="16373"/>
                        <a14:backgroundMark x1="95238" y1="16121" x2="95238" y2="16121"/>
                        <a14:backgroundMark x1="94699" y1="14610" x2="95058" y2="15113"/>
                        <a14:backgroundMark x1="95687" y1="15995" x2="95687" y2="15995"/>
                        <a14:backgroundMark x1="96137" y1="16499" x2="96047" y2="15869"/>
                        <a14:backgroundMark x1="95238" y1="15869" x2="95238" y2="15869"/>
                        <a14:backgroundMark x1="95508" y1="15743" x2="95508" y2="15743"/>
                        <a14:backgroundMark x1="95238" y1="15239" x2="95238" y2="15239"/>
                        <a14:backgroundMark x1="95238" y1="15239" x2="95777" y2="15869"/>
                        <a14:backgroundMark x1="95058" y1="17254" x2="95597" y2="16751"/>
                        <a14:backgroundMark x1="95957" y1="23678" x2="97484" y2="23678"/>
                        <a14:backgroundMark x1="82929" y1="11461" x2="82929" y2="11461"/>
                        <a14:backgroundMark x1="87960" y1="11461" x2="87960" y2="11461"/>
                        <a14:backgroundMark x1="95508" y1="12217" x2="95508" y2="12217"/>
                        <a14:backgroundMark x1="94789" y1="11083" x2="96406" y2="11461"/>
                        <a14:backgroundMark x1="91644" y1="11713" x2="91644" y2="11713"/>
                        <a14:backgroundMark x1="92812" y1="12720" x2="92812" y2="12720"/>
                        <a14:backgroundMark x1="96047" y1="12720" x2="96226" y2="12720"/>
                        <a14:backgroundMark x1="95238" y1="16751" x2="95597" y2="16625"/>
                        <a14:backgroundMark x1="96047" y1="16751" x2="95508" y2="170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68" t="2562" b="69830"/>
          <a:stretch/>
        </p:blipFill>
        <p:spPr>
          <a:xfrm rot="635206">
            <a:off x="8428333" y="3127210"/>
            <a:ext cx="1913527" cy="116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34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EA2BAC41-820D-07BA-6082-D7D0C3314610}"/>
              </a:ext>
            </a:extLst>
          </p:cNvPr>
          <p:cNvGrpSpPr/>
          <p:nvPr/>
        </p:nvGrpSpPr>
        <p:grpSpPr>
          <a:xfrm>
            <a:off x="142041" y="924599"/>
            <a:ext cx="6627920" cy="1537607"/>
            <a:chOff x="17754" y="924599"/>
            <a:chExt cx="6627920" cy="1537607"/>
          </a:xfrm>
        </p:grpSpPr>
        <p:sp>
          <p:nvSpPr>
            <p:cNvPr id="3" name="楕円 2">
              <a:extLst>
                <a:ext uri="{FF2B5EF4-FFF2-40B4-BE49-F238E27FC236}">
                  <a16:creationId xmlns:a16="http://schemas.microsoft.com/office/drawing/2014/main" id="{1804F77C-95B6-6A26-78B1-1F9109F1E552}"/>
                </a:ext>
              </a:extLst>
            </p:cNvPr>
            <p:cNvSpPr/>
            <p:nvPr/>
          </p:nvSpPr>
          <p:spPr>
            <a:xfrm>
              <a:off x="5092082" y="924599"/>
              <a:ext cx="1553592" cy="1537607"/>
            </a:xfrm>
            <a:prstGeom prst="ellipse">
              <a:avLst/>
            </a:prstGeom>
            <a:ln>
              <a:noFill/>
            </a:ln>
            <a:effec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楕円 7">
              <a:extLst>
                <a:ext uri="{FF2B5EF4-FFF2-40B4-BE49-F238E27FC236}">
                  <a16:creationId xmlns:a16="http://schemas.microsoft.com/office/drawing/2014/main" id="{EF87883E-C39E-3080-D7A3-FD3EFE319CDE}"/>
                </a:ext>
              </a:extLst>
            </p:cNvPr>
            <p:cNvSpPr/>
            <p:nvPr/>
          </p:nvSpPr>
          <p:spPr>
            <a:xfrm>
              <a:off x="3823500" y="924599"/>
              <a:ext cx="1553592" cy="1537607"/>
            </a:xfrm>
            <a:prstGeom prst="ellipse">
              <a:avLst/>
            </a:prstGeom>
            <a:ln>
              <a:noFill/>
            </a:ln>
            <a:effec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楕円 10">
              <a:extLst>
                <a:ext uri="{FF2B5EF4-FFF2-40B4-BE49-F238E27FC236}">
                  <a16:creationId xmlns:a16="http://schemas.microsoft.com/office/drawing/2014/main" id="{68EFA629-4E06-1357-E1A4-430EEB64E874}"/>
                </a:ext>
              </a:extLst>
            </p:cNvPr>
            <p:cNvSpPr/>
            <p:nvPr/>
          </p:nvSpPr>
          <p:spPr>
            <a:xfrm>
              <a:off x="17754" y="924599"/>
              <a:ext cx="1553592" cy="153760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" name="楕円 8">
              <a:extLst>
                <a:ext uri="{FF2B5EF4-FFF2-40B4-BE49-F238E27FC236}">
                  <a16:creationId xmlns:a16="http://schemas.microsoft.com/office/drawing/2014/main" id="{B2120343-E66D-63A6-AD52-32492E1E8448}"/>
                </a:ext>
              </a:extLst>
            </p:cNvPr>
            <p:cNvSpPr/>
            <p:nvPr/>
          </p:nvSpPr>
          <p:spPr>
            <a:xfrm>
              <a:off x="2554918" y="924599"/>
              <a:ext cx="1553592" cy="1537607"/>
            </a:xfrm>
            <a:prstGeom prst="ellipse">
              <a:avLst/>
            </a:prstGeom>
            <a:ln>
              <a:noFill/>
            </a:ln>
            <a:effec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楕円 9">
              <a:extLst>
                <a:ext uri="{FF2B5EF4-FFF2-40B4-BE49-F238E27FC236}">
                  <a16:creationId xmlns:a16="http://schemas.microsoft.com/office/drawing/2014/main" id="{55FF4471-B083-A1DC-E290-1A6D4B661F11}"/>
                </a:ext>
              </a:extLst>
            </p:cNvPr>
            <p:cNvSpPr/>
            <p:nvPr/>
          </p:nvSpPr>
          <p:spPr>
            <a:xfrm>
              <a:off x="1286336" y="924599"/>
              <a:ext cx="1553592" cy="1537607"/>
            </a:xfrm>
            <a:prstGeom prst="ellipse">
              <a:avLst/>
            </a:prstGeom>
            <a:ln>
              <a:noFill/>
            </a:ln>
            <a:effec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50DD00F-61F2-0E5E-8473-425CC4B98C9C}"/>
              </a:ext>
            </a:extLst>
          </p:cNvPr>
          <p:cNvSpPr txBox="1"/>
          <p:nvPr/>
        </p:nvSpPr>
        <p:spPr>
          <a:xfrm>
            <a:off x="194639" y="812983"/>
            <a:ext cx="1235771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dirty="0">
                <a:solidFill>
                  <a:schemeClr val="bg1"/>
                </a:solidFill>
                <a:latin typeface="Century" panose="02040604050505020304" pitchFamily="18" charset="0"/>
                <a:ea typeface="HGP創英角ﾎﾟｯﾌﾟ体" panose="040B0A00000000000000" pitchFamily="50" charset="-128"/>
              </a:rPr>
              <a:t>T V</a:t>
            </a:r>
            <a:r>
              <a:rPr kumimoji="1" lang="ja-JP" altLang="en-US" sz="96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で</a:t>
            </a:r>
            <a:r>
              <a:rPr kumimoji="1" lang="ja-JP" altLang="en-US" sz="115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紹介</a:t>
            </a:r>
            <a:r>
              <a:rPr kumimoji="1" lang="ja-JP" altLang="en-US" sz="88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されました！</a:t>
            </a:r>
            <a:endParaRPr kumimoji="1" lang="ja-JP" altLang="en-US" sz="96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C9AFF87-2C61-D8B3-173B-645DF5C0C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35337">
            <a:off x="10767286" y="219168"/>
            <a:ext cx="1410865" cy="1410865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7D427515-40BC-CC00-F2A4-1A5B28D01B52}"/>
              </a:ext>
            </a:extLst>
          </p:cNvPr>
          <p:cNvSpPr/>
          <p:nvPr/>
        </p:nvSpPr>
        <p:spPr>
          <a:xfrm>
            <a:off x="-1" y="3465942"/>
            <a:ext cx="7019925" cy="2163333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74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NHK</a:t>
            </a:r>
            <a:r>
              <a:rPr kumimoji="1" lang="ja-JP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津放送局キャスターに</a:t>
            </a:r>
            <a:endParaRPr kumimoji="1" lang="en-US" altLang="ja-JP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kumimoji="1" lang="ja-JP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施術の体験をして頂きました</a:t>
            </a:r>
          </a:p>
        </p:txBody>
      </p:sp>
      <p:sp>
        <p:nvSpPr>
          <p:cNvPr id="19" name="吹き出し: 円形 18">
            <a:extLst>
              <a:ext uri="{FF2B5EF4-FFF2-40B4-BE49-F238E27FC236}">
                <a16:creationId xmlns:a16="http://schemas.microsoft.com/office/drawing/2014/main" id="{3B2E5328-88F7-50D6-26D4-A1D739A708BA}"/>
              </a:ext>
            </a:extLst>
          </p:cNvPr>
          <p:cNvSpPr/>
          <p:nvPr/>
        </p:nvSpPr>
        <p:spPr>
          <a:xfrm rot="385812">
            <a:off x="6249625" y="3115664"/>
            <a:ext cx="6141872" cy="3217664"/>
          </a:xfrm>
          <a:prstGeom prst="wedgeEllipseCallout">
            <a:avLst>
              <a:gd name="adj1" fmla="val -29863"/>
              <a:gd name="adj2" fmla="val 62054"/>
            </a:avLst>
          </a:prstGeom>
          <a:solidFill>
            <a:srgbClr val="FFE699"/>
          </a:solidFill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5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突撃！みえ</a:t>
            </a:r>
            <a:endParaRPr kumimoji="1" lang="en-US" altLang="ja-JP" sz="54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48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～木曽岬～</a:t>
            </a:r>
            <a:endParaRPr kumimoji="1" lang="ja-JP" altLang="en-US" sz="48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C2C6A68F-723F-8F98-CE16-7A27560FA1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90" b="27330" l="69542" r="99102">
                        <a14:foregroundMark x1="77987" y1="11713" x2="77987" y2="11713"/>
                        <a14:foregroundMark x1="78167" y1="15869" x2="78167" y2="15869"/>
                        <a14:foregroundMark x1="79335" y1="15365" x2="79335" y2="15365"/>
                        <a14:foregroundMark x1="72237" y1="16373" x2="72237" y2="16373"/>
                        <a14:foregroundMark x1="72776" y1="14484" x2="72776" y2="14484"/>
                        <a14:foregroundMark x1="72866" y1="11965" x2="72866" y2="11965"/>
                        <a14:foregroundMark x1="73315" y1="10453" x2="73315" y2="10453"/>
                        <a14:foregroundMark x1="75022" y1="9446" x2="75022" y2="9446"/>
                        <a14:foregroundMark x1="80683" y1="15743" x2="80683" y2="15743"/>
                        <a14:foregroundMark x1="81132" y1="10831" x2="81132" y2="10831"/>
                        <a14:foregroundMark x1="73495" y1="8816" x2="73495" y2="8816"/>
                        <a14:foregroundMark x1="70440" y1="14610" x2="70440" y2="14610"/>
                        <a14:foregroundMark x1="72956" y1="13224" x2="72956" y2="13224"/>
                        <a14:foregroundMark x1="97484" y1="12972" x2="97484" y2="12972"/>
                        <a14:foregroundMark x1="98562" y1="12720" x2="98562" y2="12720"/>
                        <a14:foregroundMark x1="98473" y1="9194" x2="98473" y2="9194"/>
                        <a14:foregroundMark x1="98473" y1="8816" x2="98383" y2="12343"/>
                        <a14:foregroundMark x1="95562" y1="16716" x2="95777" y2="18640"/>
                        <a14:foregroundMark x1="95058" y1="12217" x2="95257" y2="13995"/>
                        <a14:foregroundMark x1="99191" y1="18136" x2="99191" y2="18136"/>
                        <a14:foregroundMark x1="97934" y1="16625" x2="97934" y2="16625"/>
                        <a14:foregroundMark x1="98742" y1="18766" x2="98742" y2="18766"/>
                        <a14:foregroundMark x1="78257" y1="13476" x2="78257" y2="13476"/>
                        <a14:foregroundMark x1="75921" y1="17128" x2="75921" y2="17128"/>
                        <a14:foregroundMark x1="76909" y1="17380" x2="76909" y2="17380"/>
                        <a14:foregroundMark x1="79605" y1="14484" x2="79605" y2="14484"/>
                        <a14:foregroundMark x1="76550" y1="8438" x2="76550" y2="8438"/>
                        <a14:foregroundMark x1="70710" y1="10327" x2="70710" y2="10327"/>
                        <a14:foregroundMark x1="69542" y1="13224" x2="69542" y2="13224"/>
                        <a14:foregroundMark x1="86164" y1="13350" x2="86164" y2="13350"/>
                        <a14:foregroundMark x1="92992" y1="14232" x2="92992" y2="14232"/>
                        <a14:backgroundMark x1="87511" y1="19773" x2="87511" y2="19773"/>
                        <a14:backgroundMark x1="90656" y1="16373" x2="90656" y2="16373"/>
                        <a14:backgroundMark x1="95238" y1="16121" x2="95238" y2="16121"/>
                        <a14:backgroundMark x1="94699" y1="14610" x2="95058" y2="15113"/>
                        <a14:backgroundMark x1="95687" y1="15995" x2="95687" y2="15995"/>
                        <a14:backgroundMark x1="96137" y1="16499" x2="96047" y2="15869"/>
                        <a14:backgroundMark x1="95238" y1="15869" x2="95238" y2="15869"/>
                        <a14:backgroundMark x1="95508" y1="15743" x2="95508" y2="15743"/>
                        <a14:backgroundMark x1="95238" y1="15239" x2="95238" y2="15239"/>
                        <a14:backgroundMark x1="95238" y1="15239" x2="95777" y2="15869"/>
                        <a14:backgroundMark x1="95058" y1="17254" x2="95597" y2="16751"/>
                        <a14:backgroundMark x1="95957" y1="23678" x2="97484" y2="23678"/>
                        <a14:backgroundMark x1="82929" y1="11461" x2="82929" y2="11461"/>
                        <a14:backgroundMark x1="87960" y1="11461" x2="87960" y2="11461"/>
                        <a14:backgroundMark x1="95508" y1="12217" x2="95508" y2="12217"/>
                        <a14:backgroundMark x1="94789" y1="11083" x2="96406" y2="11461"/>
                        <a14:backgroundMark x1="91644" y1="11713" x2="91644" y2="11713"/>
                        <a14:backgroundMark x1="92812" y1="12720" x2="92812" y2="12720"/>
                        <a14:backgroundMark x1="96047" y1="12720" x2="96226" y2="12720"/>
                        <a14:backgroundMark x1="95238" y1="16751" x2="95597" y2="16625"/>
                        <a14:backgroundMark x1="96047" y1="16751" x2="95508" y2="170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68" t="2562" b="69830"/>
          <a:stretch/>
        </p:blipFill>
        <p:spPr>
          <a:xfrm rot="635206">
            <a:off x="8428333" y="3127210"/>
            <a:ext cx="1913527" cy="116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03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DF4DE36-EB74-9775-A08F-CB681A66B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1" y="646331"/>
            <a:ext cx="5698806" cy="3349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932D5A2-B253-DAD0-36A7-779EA1D19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4" y="81529"/>
            <a:ext cx="5624142" cy="3252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9BDE9F1-B7E9-3412-C7F0-DE3B1D934E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5" y="3333749"/>
            <a:ext cx="5381625" cy="3442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9D57F4A-0CC7-6F3A-6764-EE5816962AC0}"/>
              </a:ext>
            </a:extLst>
          </p:cNvPr>
          <p:cNvSpPr txBox="1"/>
          <p:nvPr/>
        </p:nvSpPr>
        <p:spPr>
          <a:xfrm>
            <a:off x="6096000" y="0"/>
            <a:ext cx="6225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ln w="19050">
                  <a:solidFill>
                    <a:schemeClr val="accent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石坂美咲キャスターがご来院！　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CF754CE-5108-BC5E-71CE-23B8F0B249F5}"/>
              </a:ext>
            </a:extLst>
          </p:cNvPr>
          <p:cNvSpPr txBox="1"/>
          <p:nvPr/>
        </p:nvSpPr>
        <p:spPr>
          <a:xfrm>
            <a:off x="7860981" y="6068585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n w="19050">
                  <a:solidFill>
                    <a:schemeClr val="accent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首</a:t>
            </a:r>
            <a:r>
              <a:rPr kumimoji="1" lang="ja-JP" altLang="en-US" sz="3600" b="1" dirty="0">
                <a:ln w="19050">
                  <a:solidFill>
                    <a:schemeClr val="accent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と</a:t>
            </a:r>
            <a:r>
              <a:rPr kumimoji="1" lang="ja-JP" altLang="en-US" sz="4000" b="1" dirty="0">
                <a:ln w="19050">
                  <a:solidFill>
                    <a:schemeClr val="accent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肩</a:t>
            </a:r>
            <a:r>
              <a:rPr kumimoji="1" lang="ja-JP" altLang="en-US" sz="3200" b="1" dirty="0">
                <a:ln w="19050">
                  <a:solidFill>
                    <a:schemeClr val="accent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が</a:t>
            </a:r>
            <a:r>
              <a:rPr kumimoji="1" lang="ja-JP" altLang="en-US" sz="4000" b="1" dirty="0">
                <a:ln w="19050">
                  <a:solidFill>
                    <a:schemeClr val="accent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スッキリ！</a:t>
            </a:r>
            <a:endParaRPr kumimoji="1" lang="ja-JP" altLang="en-US" sz="2400" b="1" dirty="0">
              <a:ln w="19050">
                <a:solidFill>
                  <a:schemeClr val="accent2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7822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9D57F4A-0CC7-6F3A-6764-EE5816962AC0}"/>
              </a:ext>
            </a:extLst>
          </p:cNvPr>
          <p:cNvSpPr txBox="1"/>
          <p:nvPr/>
        </p:nvSpPr>
        <p:spPr>
          <a:xfrm>
            <a:off x="-32950" y="-76200"/>
            <a:ext cx="7576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n w="19050">
                  <a:solidFill>
                    <a:schemeClr val="accent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NHK</a:t>
            </a:r>
            <a:r>
              <a:rPr kumimoji="1" lang="ja-JP" altLang="en-US" sz="3200" b="1" dirty="0">
                <a:ln w="19050">
                  <a:solidFill>
                    <a:schemeClr val="accent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津放送局キャスターがご来院　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CF754CE-5108-BC5E-71CE-23B8F0B249F5}"/>
              </a:ext>
            </a:extLst>
          </p:cNvPr>
          <p:cNvSpPr txBox="1"/>
          <p:nvPr/>
        </p:nvSpPr>
        <p:spPr>
          <a:xfrm>
            <a:off x="6432231" y="5764650"/>
            <a:ext cx="4200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ln w="19050">
                  <a:solidFill>
                    <a:schemeClr val="accent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首と肩がスッキリ！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AE78F1-0E3B-B417-158F-8C368234414F}"/>
              </a:ext>
            </a:extLst>
          </p:cNvPr>
          <p:cNvSpPr txBox="1"/>
          <p:nvPr/>
        </p:nvSpPr>
        <p:spPr>
          <a:xfrm>
            <a:off x="6756082" y="576747"/>
            <a:ext cx="6569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ln w="19050">
                  <a:solidFill>
                    <a:schemeClr val="accent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施術を体験して頂きました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DF4DE36-EB74-9775-A08F-CB681A66B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0" y="553947"/>
            <a:ext cx="5698806" cy="3349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932D5A2-B253-DAD0-36A7-779EA1D19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694" y="1255143"/>
            <a:ext cx="5624142" cy="3252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9BDE9F1-B7E9-3412-C7F0-DE3B1D934E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650" y="3865376"/>
            <a:ext cx="4607245" cy="2947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571543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DF4DE36-EB74-9775-A08F-CB681A66B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9" y="748237"/>
            <a:ext cx="5116201" cy="3649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932D5A2-B253-DAD0-36A7-779EA1D19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03" y="4363245"/>
            <a:ext cx="4295382" cy="2483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9BDE9F1-B7E9-3412-C7F0-DE3B1D934E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900" y="106949"/>
            <a:ext cx="5116200" cy="3615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9D57F4A-0CC7-6F3A-6764-EE5816962AC0}"/>
              </a:ext>
            </a:extLst>
          </p:cNvPr>
          <p:cNvSpPr txBox="1"/>
          <p:nvPr/>
        </p:nvSpPr>
        <p:spPr>
          <a:xfrm>
            <a:off x="-6104" y="101906"/>
            <a:ext cx="6225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ln w="19050">
                  <a:solidFill>
                    <a:schemeClr val="accent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石坂美咲キャスターがご来院！　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CF754CE-5108-BC5E-71CE-23B8F0B249F5}"/>
              </a:ext>
            </a:extLst>
          </p:cNvPr>
          <p:cNvSpPr txBox="1"/>
          <p:nvPr/>
        </p:nvSpPr>
        <p:spPr>
          <a:xfrm>
            <a:off x="7542797" y="3690184"/>
            <a:ext cx="4160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n w="19050">
                  <a:solidFill>
                    <a:schemeClr val="accent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首</a:t>
            </a:r>
            <a:r>
              <a:rPr kumimoji="1" lang="ja-JP" altLang="en-US" sz="3600" b="1" dirty="0">
                <a:ln w="19050">
                  <a:solidFill>
                    <a:schemeClr val="accent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と</a:t>
            </a:r>
            <a:r>
              <a:rPr kumimoji="1" lang="ja-JP" altLang="en-US" sz="4000" b="1" dirty="0">
                <a:ln w="19050">
                  <a:solidFill>
                    <a:schemeClr val="accent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肩</a:t>
            </a:r>
            <a:r>
              <a:rPr kumimoji="1" lang="ja-JP" altLang="en-US" sz="3200" b="1" dirty="0">
                <a:ln w="19050">
                  <a:solidFill>
                    <a:schemeClr val="accent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が</a:t>
            </a:r>
            <a:r>
              <a:rPr kumimoji="1" lang="ja-JP" altLang="en-US" sz="4000" b="1" dirty="0">
                <a:ln w="19050">
                  <a:solidFill>
                    <a:schemeClr val="accent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スッキリ！</a:t>
            </a:r>
            <a:endParaRPr kumimoji="1" lang="ja-JP" altLang="en-US" sz="2400" b="1" dirty="0">
              <a:ln w="19050">
                <a:solidFill>
                  <a:schemeClr val="accent2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70B4106-EF46-D64C-DA73-7DE27DE8970F}"/>
              </a:ext>
            </a:extLst>
          </p:cNvPr>
          <p:cNvSpPr txBox="1"/>
          <p:nvPr/>
        </p:nvSpPr>
        <p:spPr>
          <a:xfrm>
            <a:off x="646125" y="5619165"/>
            <a:ext cx="4627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n w="19050">
                  <a:solidFill>
                    <a:schemeClr val="accent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辛</a:t>
            </a:r>
            <a:r>
              <a:rPr kumimoji="1" lang="ja-JP" altLang="en-US" sz="3600" b="1" dirty="0">
                <a:ln w="19050">
                  <a:solidFill>
                    <a:schemeClr val="accent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そうな状態でした・・</a:t>
            </a:r>
          </a:p>
        </p:txBody>
      </p:sp>
    </p:spTree>
    <p:extLst>
      <p:ext uri="{BB962C8B-B14F-4D97-AF65-F5344CB8AC3E}">
        <p14:creationId xmlns:p14="http://schemas.microsoft.com/office/powerpoint/2010/main" val="38976189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932D5A2-B253-DAD0-36A7-779EA1D19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475"/>
            <a:ext cx="6049211" cy="5359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9BDE9F1-B7E9-3412-C7F0-DE3B1D934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71475"/>
            <a:ext cx="6049211" cy="5354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C5947E8-24E7-34ED-5814-6F7C18297F47}"/>
              </a:ext>
            </a:extLst>
          </p:cNvPr>
          <p:cNvSpPr txBox="1"/>
          <p:nvPr/>
        </p:nvSpPr>
        <p:spPr>
          <a:xfrm>
            <a:off x="7187220" y="5966378"/>
            <a:ext cx="4160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n w="19050">
                  <a:solidFill>
                    <a:schemeClr val="accent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首</a:t>
            </a:r>
            <a:r>
              <a:rPr kumimoji="1" lang="ja-JP" altLang="en-US" sz="3600" b="1" dirty="0">
                <a:ln w="19050">
                  <a:solidFill>
                    <a:schemeClr val="accent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と</a:t>
            </a:r>
            <a:r>
              <a:rPr kumimoji="1" lang="ja-JP" altLang="en-US" sz="4000" b="1" dirty="0">
                <a:ln w="19050">
                  <a:solidFill>
                    <a:schemeClr val="accent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肩</a:t>
            </a:r>
            <a:r>
              <a:rPr kumimoji="1" lang="ja-JP" altLang="en-US" sz="3200" b="1" dirty="0">
                <a:ln w="19050">
                  <a:solidFill>
                    <a:schemeClr val="accent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が</a:t>
            </a:r>
            <a:r>
              <a:rPr kumimoji="1" lang="ja-JP" altLang="en-US" sz="4000" b="1" dirty="0">
                <a:ln w="19050">
                  <a:solidFill>
                    <a:schemeClr val="accent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スッキリ！</a:t>
            </a:r>
            <a:endParaRPr kumimoji="1" lang="ja-JP" altLang="en-US" sz="2400" b="1" dirty="0">
              <a:ln w="19050">
                <a:solidFill>
                  <a:schemeClr val="accent2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16974B6-9C9B-6200-F12A-68D736625EC8}"/>
              </a:ext>
            </a:extLst>
          </p:cNvPr>
          <p:cNvSpPr txBox="1"/>
          <p:nvPr/>
        </p:nvSpPr>
        <p:spPr>
          <a:xfrm>
            <a:off x="711054" y="5966378"/>
            <a:ext cx="4627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n w="19050">
                  <a:solidFill>
                    <a:schemeClr val="accent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辛</a:t>
            </a:r>
            <a:r>
              <a:rPr kumimoji="1" lang="ja-JP" altLang="en-US" sz="3600" b="1" dirty="0">
                <a:ln w="19050">
                  <a:solidFill>
                    <a:schemeClr val="accent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そうな状態でした・・</a:t>
            </a:r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EBAF8915-7A3E-65EE-C876-813646DD507F}"/>
              </a:ext>
            </a:extLst>
          </p:cNvPr>
          <p:cNvSpPr/>
          <p:nvPr/>
        </p:nvSpPr>
        <p:spPr>
          <a:xfrm>
            <a:off x="5360668" y="3048676"/>
            <a:ext cx="1423875" cy="1152525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78233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00749B5-49B5-F688-FA1B-5BC0BCCC70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24" b="84024" l="21412" r="83765">
                        <a14:foregroundMark x1="57426" y1="11443" x2="59294" y2="9320"/>
                        <a14:foregroundMark x1="59294" y1="9320" x2="71529" y2="10355"/>
                        <a14:foregroundMark x1="71529" y1="10355" x2="75765" y2="17899"/>
                        <a14:foregroundMark x1="75765" y1="17899" x2="71294" y2="22633"/>
                        <a14:foregroundMark x1="52871" y1="28384" x2="52235" y2="34911"/>
                        <a14:foregroundMark x1="52235" y1="34911" x2="63529" y2="32396"/>
                        <a14:foregroundMark x1="63529" y1="32396" x2="50131" y2="29096"/>
                        <a14:foregroundMark x1="28278" y1="38905" x2="27294" y2="44970"/>
                        <a14:foregroundMark x1="29647" y1="30473" x2="28446" y2="37870"/>
                        <a14:foregroundMark x1="31480" y1="50484" x2="32235" y2="51479"/>
                        <a14:foregroundMark x1="27294" y1="44970" x2="29161" y2="47429"/>
                        <a14:foregroundMark x1="38071" y1="77776" x2="39106" y2="82438"/>
                        <a14:foregroundMark x1="32235" y1="51479" x2="32630" y2="53259"/>
                        <a14:foregroundMark x1="54924" y1="82197" x2="58824" y2="77071"/>
                        <a14:foregroundMark x1="58824" y1="77071" x2="44941" y2="47337"/>
                        <a14:foregroundMark x1="31138" y1="37870" x2="29412" y2="36686"/>
                        <a14:foregroundMark x1="44941" y1="47337" x2="31296" y2="37978"/>
                        <a14:foregroundMark x1="29412" y1="36686" x2="28941" y2="34615"/>
                        <a14:foregroundMark x1="38118" y1="63905" x2="40271" y2="81502"/>
                        <a14:foregroundMark x1="57345" y1="82197" x2="56941" y2="74704"/>
                        <a14:foregroundMark x1="56941" y1="74704" x2="48706" y2="64497"/>
                        <a14:foregroundMark x1="48706" y1="64497" x2="38118" y2="63462"/>
                        <a14:foregroundMark x1="73412" y1="69379" x2="71765" y2="77515"/>
                        <a14:foregroundMark x1="69567" y1="79134" x2="65407" y2="82197"/>
                        <a14:foregroundMark x1="71765" y1="77515" x2="71245" y2="77898"/>
                        <a14:foregroundMark x1="62676" y1="82197" x2="59059" y2="76331"/>
                        <a14:foregroundMark x1="59059" y1="76331" x2="65882" y2="70710"/>
                        <a14:foregroundMark x1="65882" y1="70710" x2="72961" y2="77941"/>
                        <a14:foregroundMark x1="72385" y1="81631" x2="72000" y2="82840"/>
                        <a14:foregroundMark x1="80235" y1="35207" x2="83765" y2="43491"/>
                        <a14:foregroundMark x1="83765" y1="43491" x2="80941" y2="48373"/>
                        <a14:foregroundMark x1="27767" y1="33383" x2="30556" y2="28846"/>
                        <a14:foregroundMark x1="29647" y1="30325" x2="28299" y2="32519"/>
                        <a14:foregroundMark x1="38258" y1="31410" x2="38588" y2="31953"/>
                        <a14:foregroundMark x1="33647" y1="23817" x2="38017" y2="31012"/>
                        <a14:foregroundMark x1="37876" y1="31856" x2="29882" y2="30769"/>
                        <a14:foregroundMark x1="38588" y1="31953" x2="38014" y2="31875"/>
                        <a14:foregroundMark x1="53647" y1="15385" x2="54824" y2="20858"/>
                        <a14:foregroundMark x1="33814" y1="78772" x2="36941" y2="79438"/>
                        <a14:foregroundMark x1="29189" y1="80278" x2="35765" y2="83876"/>
                        <a14:foregroundMark x1="27417" y1="79308" x2="27591" y2="79403"/>
                        <a14:foregroundMark x1="27645" y1="79351" x2="27484" y2="79261"/>
                        <a14:foregroundMark x1="35765" y1="83876" x2="29315" y2="80281"/>
                        <a14:foregroundMark x1="27260" y1="80225" x2="33412" y2="83432"/>
                        <a14:foregroundMark x1="26593" y1="79877" x2="26920" y2="80047"/>
                        <a14:foregroundMark x1="33412" y1="83432" x2="29068" y2="80274"/>
                        <a14:foregroundMark x1="25176" y1="81213" x2="25176" y2="81213"/>
                        <a14:foregroundMark x1="24471" y1="82840" x2="24471" y2="82840"/>
                        <a14:foregroundMark x1="23294" y1="82544" x2="23294" y2="82544"/>
                        <a14:foregroundMark x1="23529" y1="84024" x2="23529" y2="84024"/>
                        <a14:foregroundMark x1="23294" y1="76775" x2="28235" y2="78994"/>
                        <a14:foregroundMark x1="64706" y1="9024" x2="64706" y2="9024"/>
                        <a14:backgroundMark x1="28941" y1="47485" x2="31059" y2="50592"/>
                        <a14:backgroundMark x1="30824" y1="53402" x2="35499" y2="76635"/>
                        <a14:backgroundMark x1="73647" y1="77959" x2="73412" y2="81657"/>
                        <a14:backgroundMark x1="37882" y1="83580" x2="51294" y2="84320"/>
                        <a14:backgroundMark x1="51294" y1="84320" x2="64235" y2="84320"/>
                        <a14:backgroundMark x1="64235" y1="84320" x2="66588" y2="84320"/>
                        <a14:backgroundMark x1="29882" y1="29586" x2="31059" y2="27071"/>
                        <a14:backgroundMark x1="31059" y1="28846" x2="31059" y2="28846"/>
                        <a14:backgroundMark x1="30353" y1="29438" x2="31294" y2="27811"/>
                        <a14:backgroundMark x1="39059" y1="29882" x2="41647" y2="14349"/>
                        <a14:backgroundMark x1="41647" y1="14349" x2="53412" y2="10651"/>
                        <a14:backgroundMark x1="53574" y1="20964" x2="53647" y2="25592"/>
                        <a14:backgroundMark x1="53412" y1="10651" x2="53487" y2="15399"/>
                        <a14:backgroundMark x1="53647" y1="25592" x2="42824" y2="28402"/>
                        <a14:backgroundMark x1="42824" y1="28402" x2="42588" y2="28698"/>
                        <a14:backgroundMark x1="71529" y1="23521" x2="72471" y2="24408"/>
                        <a14:backgroundMark x1="27294" y1="37870" x2="27294" y2="38905"/>
                        <a14:backgroundMark x1="29412" y1="47633" x2="30824" y2="48225"/>
                        <a14:backgroundMark x1="17412" y1="74556" x2="23657" y2="76559"/>
                        <a14:backgroundMark x1="24662" y1="75958" x2="19294" y2="73077"/>
                        <a14:backgroundMark x1="19294" y1="73077" x2="17647" y2="74704"/>
                        <a14:backgroundMark x1="29686" y1="78127" x2="34353" y2="78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06" t="8162" r="10413" b="16363"/>
          <a:stretch/>
        </p:blipFill>
        <p:spPr>
          <a:xfrm>
            <a:off x="7797988" y="303669"/>
            <a:ext cx="3466642" cy="625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459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16AC1C0-B465-33C1-E336-CDA200CA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2062"/>
            <a:ext cx="6048308" cy="5919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D89980B-8451-F756-1C2F-6CF8B4BB7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384"/>
            <a:ext cx="5813986" cy="5914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7F08B66-A321-24FA-292C-84156BBB6A0F}"/>
              </a:ext>
            </a:extLst>
          </p:cNvPr>
          <p:cNvSpPr txBox="1"/>
          <p:nvPr/>
        </p:nvSpPr>
        <p:spPr>
          <a:xfrm>
            <a:off x="0" y="6137285"/>
            <a:ext cx="6191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ln w="19050">
                  <a:solidFill>
                    <a:schemeClr val="accent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石坂美咲キャスターがご来院！　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687176B-289D-57D0-D452-A87F4EA546F1}"/>
              </a:ext>
            </a:extLst>
          </p:cNvPr>
          <p:cNvSpPr txBox="1"/>
          <p:nvPr/>
        </p:nvSpPr>
        <p:spPr>
          <a:xfrm>
            <a:off x="6096000" y="6168062"/>
            <a:ext cx="6438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ln w="19050">
                  <a:solidFill>
                    <a:schemeClr val="accent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お身体のバランスを診てみると・・・</a:t>
            </a:r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AC9B38F6-4884-48B0-3C62-8983B971CD02}"/>
              </a:ext>
            </a:extLst>
          </p:cNvPr>
          <p:cNvSpPr/>
          <p:nvPr/>
        </p:nvSpPr>
        <p:spPr>
          <a:xfrm>
            <a:off x="5271631" y="1467526"/>
            <a:ext cx="1423875" cy="1152525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966302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>
            <a:alpha val="5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03D7FB6-C986-376F-1196-2AE2A08F4F79}"/>
              </a:ext>
            </a:extLst>
          </p:cNvPr>
          <p:cNvSpPr/>
          <p:nvPr/>
        </p:nvSpPr>
        <p:spPr>
          <a:xfrm>
            <a:off x="0" y="224415"/>
            <a:ext cx="12192000" cy="10520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0FED0C0-75DC-C135-A4EF-2340D5D50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204" y="4110823"/>
            <a:ext cx="3501214" cy="2625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100B232-DC72-3184-CF00-63C8C2EE4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47566" y="1664652"/>
            <a:ext cx="2532804" cy="2071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85B5574-C3A3-4C31-72D9-C8B06A4F85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82" y="2741416"/>
            <a:ext cx="3315422" cy="3286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3240AA5-448A-8B78-599B-A9049B851A34}"/>
              </a:ext>
            </a:extLst>
          </p:cNvPr>
          <p:cNvSpPr txBox="1"/>
          <p:nvPr/>
        </p:nvSpPr>
        <p:spPr>
          <a:xfrm>
            <a:off x="-345037" y="1648618"/>
            <a:ext cx="45520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/>
              <a:t>弥富</a:t>
            </a:r>
            <a:r>
              <a:rPr kumimoji="1" lang="en-US" altLang="ja-JP" sz="3200" b="1" dirty="0"/>
              <a:t>EF</a:t>
            </a:r>
            <a:r>
              <a:rPr kumimoji="1" lang="ja-JP" altLang="en-US" sz="3200" b="1" dirty="0"/>
              <a:t>・</a:t>
            </a:r>
            <a:r>
              <a:rPr kumimoji="1" lang="en-US" altLang="ja-JP" sz="3200" b="1" dirty="0"/>
              <a:t>JSS</a:t>
            </a:r>
          </a:p>
          <a:p>
            <a:pPr algn="ctr"/>
            <a:r>
              <a:rPr kumimoji="1" lang="ja-JP" altLang="en-US" sz="3200" b="1" dirty="0"/>
              <a:t>サッカートレーナー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F35DF5A-845F-4D2D-BA87-55A816517980}"/>
              </a:ext>
            </a:extLst>
          </p:cNvPr>
          <p:cNvSpPr txBox="1"/>
          <p:nvPr/>
        </p:nvSpPr>
        <p:spPr>
          <a:xfrm>
            <a:off x="9846257" y="2301513"/>
            <a:ext cx="25096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/>
              <a:t>ディサービス</a:t>
            </a:r>
            <a:endParaRPr lang="en-US" altLang="ja-JP" sz="3200" b="1" dirty="0"/>
          </a:p>
          <a:p>
            <a:pPr algn="ctr"/>
            <a:r>
              <a:rPr lang="ja-JP" altLang="en-US" sz="2800" b="1" dirty="0"/>
              <a:t>リハビリ</a:t>
            </a:r>
            <a:endParaRPr kumimoji="1" lang="ja-JP" altLang="en-US" sz="3200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D92EEFF-C959-A97A-BBB8-50DB58E8A206}"/>
              </a:ext>
            </a:extLst>
          </p:cNvPr>
          <p:cNvSpPr txBox="1"/>
          <p:nvPr/>
        </p:nvSpPr>
        <p:spPr>
          <a:xfrm>
            <a:off x="3254211" y="3956109"/>
            <a:ext cx="5153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/>
              <a:t>中学生職業講話講師活動</a:t>
            </a:r>
            <a:endParaRPr kumimoji="1" lang="ja-JP" altLang="en-US" sz="3200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FCCF808-1377-D449-CF73-A690CF0C20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966" y="4486120"/>
            <a:ext cx="3099843" cy="2336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D27AA7A-DE41-502A-3412-76E74CC031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234" y="1434221"/>
            <a:ext cx="4083184" cy="2547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A1682CF-DF74-128B-56A7-FABE3234D89E}"/>
              </a:ext>
            </a:extLst>
          </p:cNvPr>
          <p:cNvSpPr txBox="1"/>
          <p:nvPr/>
        </p:nvSpPr>
        <p:spPr>
          <a:xfrm>
            <a:off x="731431" y="367751"/>
            <a:ext cx="11344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ea typeface="BIZ UDP明朝 Medium" panose="02020500000000000000" pitchFamily="18" charset="-128"/>
              </a:rPr>
              <a:t>院外でもあらゆる方面で活動しています！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C4E41A4-B208-F1BB-0B1B-261AA82CF146}"/>
              </a:ext>
            </a:extLst>
          </p:cNvPr>
          <p:cNvSpPr/>
          <p:nvPr/>
        </p:nvSpPr>
        <p:spPr>
          <a:xfrm>
            <a:off x="0" y="133438"/>
            <a:ext cx="12192000" cy="5026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F2EA957-E387-4F85-36E1-1B384776D598}"/>
              </a:ext>
            </a:extLst>
          </p:cNvPr>
          <p:cNvCxnSpPr/>
          <p:nvPr/>
        </p:nvCxnSpPr>
        <p:spPr>
          <a:xfrm flipH="1">
            <a:off x="10457234" y="783902"/>
            <a:ext cx="449428" cy="39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9B37BBD-5178-4A3B-DDBD-1C0FB97DC8B4}"/>
              </a:ext>
            </a:extLst>
          </p:cNvPr>
          <p:cNvSpPr/>
          <p:nvPr/>
        </p:nvSpPr>
        <p:spPr>
          <a:xfrm>
            <a:off x="0" y="1316877"/>
            <a:ext cx="12192000" cy="5026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01005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楕円 17">
            <a:extLst>
              <a:ext uri="{FF2B5EF4-FFF2-40B4-BE49-F238E27FC236}">
                <a16:creationId xmlns:a16="http://schemas.microsoft.com/office/drawing/2014/main" id="{4F9F2839-F138-A125-8B5D-8EF0CC294607}"/>
              </a:ext>
            </a:extLst>
          </p:cNvPr>
          <p:cNvSpPr/>
          <p:nvPr/>
        </p:nvSpPr>
        <p:spPr>
          <a:xfrm>
            <a:off x="8500529" y="305343"/>
            <a:ext cx="3514123" cy="208817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F53DB10A-46EF-42C3-A4F9-EE606EF6BDEE}"/>
              </a:ext>
            </a:extLst>
          </p:cNvPr>
          <p:cNvSpPr/>
          <p:nvPr/>
        </p:nvSpPr>
        <p:spPr>
          <a:xfrm>
            <a:off x="4331289" y="52578"/>
            <a:ext cx="3514123" cy="208817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5" name="雲 14">
            <a:extLst>
              <a:ext uri="{FF2B5EF4-FFF2-40B4-BE49-F238E27FC236}">
                <a16:creationId xmlns:a16="http://schemas.microsoft.com/office/drawing/2014/main" id="{7AB88A60-6E98-D714-12AE-456FCFAE38BF}"/>
              </a:ext>
            </a:extLst>
          </p:cNvPr>
          <p:cNvSpPr/>
          <p:nvPr/>
        </p:nvSpPr>
        <p:spPr>
          <a:xfrm rot="10983851">
            <a:off x="409046" y="1700150"/>
            <a:ext cx="11373908" cy="5201376"/>
          </a:xfrm>
          <a:prstGeom prst="cloud">
            <a:avLst/>
          </a:prstGeom>
          <a:solidFill>
            <a:srgbClr val="FFF2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A970F7AA-C200-8222-0D4A-1F34585A874E}"/>
              </a:ext>
            </a:extLst>
          </p:cNvPr>
          <p:cNvSpPr/>
          <p:nvPr/>
        </p:nvSpPr>
        <p:spPr>
          <a:xfrm>
            <a:off x="104589" y="289819"/>
            <a:ext cx="3514123" cy="208817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3C7C320-4532-2FD9-F64A-B2F6CF36CA10}"/>
              </a:ext>
            </a:extLst>
          </p:cNvPr>
          <p:cNvSpPr txBox="1"/>
          <p:nvPr/>
        </p:nvSpPr>
        <p:spPr>
          <a:xfrm>
            <a:off x="1031812" y="2777345"/>
            <a:ext cx="975341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800" dirty="0">
                <a:ln w="0"/>
                <a:latin typeface="HGP明朝E" panose="02020900000000000000" pitchFamily="18" charset="-128"/>
                <a:ea typeface="HGP明朝E" panose="02020900000000000000" pitchFamily="18" charset="-128"/>
              </a:rPr>
              <a:t>豊富な実績と確かな結果</a:t>
            </a:r>
            <a:endParaRPr lang="en-US" altLang="ja-JP" sz="4800" dirty="0">
              <a:ln w="0"/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algn="ctr"/>
            <a:r>
              <a:rPr lang="ja-JP" altLang="en-US" sz="4800" dirty="0">
                <a:ln w="0"/>
                <a:latin typeface="HGP明朝E" panose="02020900000000000000" pitchFamily="18" charset="-128"/>
                <a:ea typeface="HGP明朝E" panose="02020900000000000000" pitchFamily="18" charset="-128"/>
              </a:rPr>
              <a:t>地域で一番</a:t>
            </a:r>
            <a:endParaRPr lang="en-US" altLang="ja-JP" sz="4800" dirty="0">
              <a:ln w="0"/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algn="ctr"/>
            <a:r>
              <a:rPr lang="ja-JP" altLang="en-US" sz="4800" b="1" dirty="0">
                <a:ln w="0"/>
                <a:solidFill>
                  <a:srgbClr val="FF0000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“笑顔”</a:t>
            </a:r>
            <a:r>
              <a:rPr lang="ja-JP" altLang="en-US" sz="4800" dirty="0">
                <a:ln w="0"/>
                <a:latin typeface="HGP明朝E" panose="02020900000000000000" pitchFamily="18" charset="-128"/>
                <a:ea typeface="HGP明朝E" panose="02020900000000000000" pitchFamily="18" charset="-128"/>
              </a:rPr>
              <a:t>と</a:t>
            </a:r>
            <a:r>
              <a:rPr lang="ja-JP" altLang="en-US" sz="4800" b="1" dirty="0">
                <a:ln w="0"/>
                <a:solidFill>
                  <a:srgbClr val="FF0000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“ありがとう”</a:t>
            </a:r>
            <a:endParaRPr lang="en-US" altLang="ja-JP" sz="4800" b="1" dirty="0">
              <a:ln w="0"/>
              <a:solidFill>
                <a:srgbClr val="FF0000"/>
              </a:solidFill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algn="ctr"/>
            <a:r>
              <a:rPr lang="ja-JP" altLang="en-US" sz="4800" dirty="0">
                <a:ln w="0"/>
                <a:latin typeface="HGP明朝E" panose="02020900000000000000" pitchFamily="18" charset="-128"/>
                <a:ea typeface="HGP明朝E" panose="02020900000000000000" pitchFamily="18" charset="-128"/>
              </a:rPr>
              <a:t>が集まる接骨院を目指しています！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A0AD100-9A37-74E0-063F-3976A13F5317}"/>
              </a:ext>
            </a:extLst>
          </p:cNvPr>
          <p:cNvSpPr txBox="1"/>
          <p:nvPr/>
        </p:nvSpPr>
        <p:spPr>
          <a:xfrm>
            <a:off x="4630740" y="672060"/>
            <a:ext cx="32650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5400" b="1" dirty="0">
                <a:ln w="22225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20,000</a:t>
            </a:r>
            <a:r>
              <a:rPr lang="ja-JP" altLang="en-US" sz="5400" b="1" dirty="0">
                <a:ln w="22225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人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CE50607-896D-335F-3F02-47CA0B4FEAD4}"/>
              </a:ext>
            </a:extLst>
          </p:cNvPr>
          <p:cNvSpPr txBox="1"/>
          <p:nvPr/>
        </p:nvSpPr>
        <p:spPr>
          <a:xfrm>
            <a:off x="9098406" y="662106"/>
            <a:ext cx="28875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0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臨床経験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F8F3224-8D25-E47A-4F6B-70D00C444CB6}"/>
              </a:ext>
            </a:extLst>
          </p:cNvPr>
          <p:cNvSpPr txBox="1"/>
          <p:nvPr/>
        </p:nvSpPr>
        <p:spPr>
          <a:xfrm>
            <a:off x="4948929" y="159689"/>
            <a:ext cx="2278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施術実績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B2D6F56-E009-0EFF-07E6-B7D66E5607DE}"/>
              </a:ext>
            </a:extLst>
          </p:cNvPr>
          <p:cNvSpPr txBox="1"/>
          <p:nvPr/>
        </p:nvSpPr>
        <p:spPr>
          <a:xfrm>
            <a:off x="6606597" y="1369370"/>
            <a:ext cx="972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以上</a:t>
            </a:r>
            <a:endParaRPr lang="en-US" altLang="ja-JP" sz="2800" b="1" dirty="0">
              <a:ln w="22225">
                <a:noFill/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E2142F6-E378-366E-F1FB-1DA52879213C}"/>
              </a:ext>
            </a:extLst>
          </p:cNvPr>
          <p:cNvSpPr txBox="1"/>
          <p:nvPr/>
        </p:nvSpPr>
        <p:spPr>
          <a:xfrm>
            <a:off x="9098406" y="1325147"/>
            <a:ext cx="2773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n w="22225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20</a:t>
            </a:r>
            <a:r>
              <a:rPr lang="ja-JP" altLang="en-US" sz="5400" b="1" dirty="0">
                <a:ln w="22225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年</a:t>
            </a:r>
            <a:r>
              <a:rPr lang="ja-JP" altLang="en-US" sz="32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以上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73CB7A2-1884-7EAA-8574-E09438749312}"/>
              </a:ext>
            </a:extLst>
          </p:cNvPr>
          <p:cNvSpPr txBox="1"/>
          <p:nvPr/>
        </p:nvSpPr>
        <p:spPr>
          <a:xfrm>
            <a:off x="153489" y="817544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総合病院勤務歴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3A92DD5-A7E6-F7E2-FE98-AA015E22BC58}"/>
              </a:ext>
            </a:extLst>
          </p:cNvPr>
          <p:cNvSpPr txBox="1"/>
          <p:nvPr/>
        </p:nvSpPr>
        <p:spPr>
          <a:xfrm>
            <a:off x="1025523" y="1298988"/>
            <a:ext cx="16722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5400" b="1" dirty="0">
                <a:ln w="22225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12</a:t>
            </a:r>
            <a:r>
              <a:rPr lang="ja-JP" altLang="en-US" sz="5400" b="1" dirty="0">
                <a:ln w="22225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年</a:t>
            </a:r>
            <a:endParaRPr lang="ja-JP" altLang="en-US" sz="3200" b="1" dirty="0">
              <a:ln w="22225">
                <a:noFill/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531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extLst>
              <a:ext uri="{FF2B5EF4-FFF2-40B4-BE49-F238E27FC236}">
                <a16:creationId xmlns:a16="http://schemas.microsoft.com/office/drawing/2014/main" id="{34411177-8E3B-10BF-FEA0-3769098AE5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0" t="3226" r="-1" b="8341"/>
          <a:stretch/>
        </p:blipFill>
        <p:spPr>
          <a:xfrm rot="5400000">
            <a:off x="1963555" y="944448"/>
            <a:ext cx="2883434" cy="2123722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71A42DBA-F29C-E34B-CFB8-7B1BD51494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0"/>
          <a:stretch/>
        </p:blipFill>
        <p:spPr>
          <a:xfrm>
            <a:off x="5850811" y="3424537"/>
            <a:ext cx="2074712" cy="2838969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E48BC215-B652-A401-0ADE-7F1F85F733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" r="9404"/>
          <a:stretch/>
        </p:blipFill>
        <p:spPr>
          <a:xfrm>
            <a:off x="6272776" y="544749"/>
            <a:ext cx="1835228" cy="2903277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FBB3303D-1B27-D8AC-48F8-513BCD36B3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7"/>
          <a:stretch/>
        </p:blipFill>
        <p:spPr>
          <a:xfrm>
            <a:off x="-322626" y="543416"/>
            <a:ext cx="2692369" cy="2904610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33FD2ACF-86F1-2B16-8F3D-142125B583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r="4062"/>
          <a:stretch/>
        </p:blipFill>
        <p:spPr>
          <a:xfrm>
            <a:off x="1995810" y="3424537"/>
            <a:ext cx="1893220" cy="2838969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703C19A9-AD85-D868-D144-85DD47874F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r="6818"/>
          <a:stretch/>
        </p:blipFill>
        <p:spPr>
          <a:xfrm>
            <a:off x="-25821" y="3424537"/>
            <a:ext cx="2042898" cy="2857899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E1593247-520F-9CD4-C633-FF8CF90720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537" y="3424537"/>
            <a:ext cx="2161602" cy="2857899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EBF624D5-778F-2356-4227-558BAEB5102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2" r="8337"/>
          <a:stretch/>
        </p:blipFill>
        <p:spPr>
          <a:xfrm>
            <a:off x="10086139" y="3424537"/>
            <a:ext cx="2161601" cy="2897148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05349F3A-180E-3B3B-B012-CB21A8DE95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t="10942" r="8117" b="3951"/>
          <a:stretch/>
        </p:blipFill>
        <p:spPr>
          <a:xfrm>
            <a:off x="8108004" y="608429"/>
            <a:ext cx="2068789" cy="2839597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38BA07D0-4F12-492D-04FB-F91BA7E3A8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1" r="26214"/>
          <a:stretch/>
        </p:blipFill>
        <p:spPr>
          <a:xfrm>
            <a:off x="10176793" y="590127"/>
            <a:ext cx="2354094" cy="2857899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8F6052EB-AED9-0202-5143-A87083276EB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4" t="1428" r="11181" b="3660"/>
          <a:stretch/>
        </p:blipFill>
        <p:spPr>
          <a:xfrm>
            <a:off x="4462775" y="580221"/>
            <a:ext cx="1807165" cy="2867805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D7688E20-18B2-6CF3-07F6-FFC81312B38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6" r="6472" b="1706"/>
          <a:stretch/>
        </p:blipFill>
        <p:spPr>
          <a:xfrm>
            <a:off x="3845499" y="3424537"/>
            <a:ext cx="2010249" cy="28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788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243C4FDB-AC24-46EE-9C88-97AE867D25B3}"/>
              </a:ext>
            </a:extLst>
          </p:cNvPr>
          <p:cNvSpPr/>
          <p:nvPr/>
        </p:nvSpPr>
        <p:spPr>
          <a:xfrm>
            <a:off x="53936" y="61073"/>
            <a:ext cx="12084128" cy="6746345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36" name="楕円 35">
            <a:extLst>
              <a:ext uri="{FF2B5EF4-FFF2-40B4-BE49-F238E27FC236}">
                <a16:creationId xmlns:a16="http://schemas.microsoft.com/office/drawing/2014/main" id="{BF236889-107B-497D-8E3D-7D1F8948EBEF}"/>
              </a:ext>
            </a:extLst>
          </p:cNvPr>
          <p:cNvSpPr/>
          <p:nvPr/>
        </p:nvSpPr>
        <p:spPr>
          <a:xfrm>
            <a:off x="5193791" y="22722"/>
            <a:ext cx="2816816" cy="128000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4A5D6A57-E904-4C2D-8E5D-001967287045}"/>
              </a:ext>
            </a:extLst>
          </p:cNvPr>
          <p:cNvSpPr/>
          <p:nvPr/>
        </p:nvSpPr>
        <p:spPr>
          <a:xfrm>
            <a:off x="144865" y="109177"/>
            <a:ext cx="2816817" cy="17538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28E00D4-64AE-4508-94EF-F3A78D176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974" y="2091932"/>
            <a:ext cx="2077791" cy="21538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AE18F2F-3D94-45CD-B972-0DFCC63B4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817" y="1954636"/>
            <a:ext cx="1979171" cy="232590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42D7DFE-7A87-445B-8CCA-6211DCE73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" y="4326092"/>
            <a:ext cx="1877635" cy="240569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3D7D6A9-99BE-4EDE-999A-3716BEE914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39" y="2017031"/>
            <a:ext cx="1787459" cy="238327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2D98343-BFDF-40E9-8824-07E9446EBF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528" y="4370471"/>
            <a:ext cx="1877635" cy="235276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E5451037-A843-4902-A5AE-FA41215BD4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049" y="4304369"/>
            <a:ext cx="1867289" cy="2405697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D2C06BC-64BA-4CD9-8392-1E94B1FE42CE}"/>
              </a:ext>
            </a:extLst>
          </p:cNvPr>
          <p:cNvSpPr txBox="1"/>
          <p:nvPr/>
        </p:nvSpPr>
        <p:spPr>
          <a:xfrm>
            <a:off x="501533" y="143509"/>
            <a:ext cx="2278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施術実績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02EDE7E-F38C-4770-AF7F-97A87D8C8390}"/>
              </a:ext>
            </a:extLst>
          </p:cNvPr>
          <p:cNvSpPr txBox="1"/>
          <p:nvPr/>
        </p:nvSpPr>
        <p:spPr>
          <a:xfrm>
            <a:off x="247327" y="639032"/>
            <a:ext cx="3213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15000</a:t>
            </a:r>
            <a:r>
              <a:rPr lang="ja-JP" alt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人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7B84D21-FA45-4156-AEB3-5BEB873BBA73}"/>
              </a:ext>
            </a:extLst>
          </p:cNvPr>
          <p:cNvSpPr txBox="1"/>
          <p:nvPr/>
        </p:nvSpPr>
        <p:spPr>
          <a:xfrm>
            <a:off x="1677338" y="1320713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以上</a:t>
            </a:r>
            <a:endParaRPr lang="en-US" altLang="ja-JP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461089B8-B0BA-4552-8E2F-5CA5CB642AB3}"/>
              </a:ext>
            </a:extLst>
          </p:cNvPr>
          <p:cNvSpPr/>
          <p:nvPr/>
        </p:nvSpPr>
        <p:spPr>
          <a:xfrm>
            <a:off x="8522773" y="80317"/>
            <a:ext cx="3347651" cy="19396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95C5F6B-EC01-410C-A2EE-E7CDBBE0DFF2}"/>
              </a:ext>
            </a:extLst>
          </p:cNvPr>
          <p:cNvSpPr txBox="1"/>
          <p:nvPr/>
        </p:nvSpPr>
        <p:spPr>
          <a:xfrm>
            <a:off x="9286812" y="6107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治療家歴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E38D1C9-88D8-4D6E-91E0-912BECBF9C3B}"/>
              </a:ext>
            </a:extLst>
          </p:cNvPr>
          <p:cNvSpPr txBox="1"/>
          <p:nvPr/>
        </p:nvSpPr>
        <p:spPr>
          <a:xfrm>
            <a:off x="9305175" y="469635"/>
            <a:ext cx="21050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15</a:t>
            </a:r>
            <a:r>
              <a:rPr lang="ja-JP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年</a:t>
            </a:r>
            <a:r>
              <a:rPr lang="ja-JP" alt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以上</a:t>
            </a: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4328F163-1196-4213-A4D9-4F80F66F59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52894" y="2253197"/>
            <a:ext cx="2383279" cy="178745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2BEA03B-2EB6-45E8-9B21-6B4BE3F4DF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209" y="4275899"/>
            <a:ext cx="1739355" cy="243416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BD3DCF1-31C7-4FA6-B150-EB37935A21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8" y="1946247"/>
            <a:ext cx="1794845" cy="232964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CB14AD1-D207-4FF1-BC7C-4FC363CF3E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153" y="4306886"/>
            <a:ext cx="2087603" cy="2424903"/>
          </a:xfrm>
          <a:prstGeom prst="rect">
            <a:avLst/>
          </a:prstGeom>
        </p:spPr>
      </p:pic>
      <p:sp>
        <p:nvSpPr>
          <p:cNvPr id="18" name="楕円 17">
            <a:extLst>
              <a:ext uri="{FF2B5EF4-FFF2-40B4-BE49-F238E27FC236}">
                <a16:creationId xmlns:a16="http://schemas.microsoft.com/office/drawing/2014/main" id="{92ED7F20-A5DC-40C4-985C-2B4076F364CF}"/>
              </a:ext>
            </a:extLst>
          </p:cNvPr>
          <p:cNvSpPr/>
          <p:nvPr/>
        </p:nvSpPr>
        <p:spPr>
          <a:xfrm>
            <a:off x="3960888" y="172175"/>
            <a:ext cx="1145803" cy="101909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BF7B5244-2FAE-404A-B30C-7E658949BF84}"/>
              </a:ext>
            </a:extLst>
          </p:cNvPr>
          <p:cNvSpPr/>
          <p:nvPr/>
        </p:nvSpPr>
        <p:spPr>
          <a:xfrm>
            <a:off x="3714631" y="603555"/>
            <a:ext cx="3097239" cy="101566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17C1F030-140E-403A-898F-7007576AD8C6}"/>
              </a:ext>
            </a:extLst>
          </p:cNvPr>
          <p:cNvSpPr/>
          <p:nvPr/>
        </p:nvSpPr>
        <p:spPr>
          <a:xfrm>
            <a:off x="4271367" y="300375"/>
            <a:ext cx="1283299" cy="107892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E7E7924C-B9D8-48F9-89C0-752D8728816B}"/>
              </a:ext>
            </a:extLst>
          </p:cNvPr>
          <p:cNvSpPr/>
          <p:nvPr/>
        </p:nvSpPr>
        <p:spPr>
          <a:xfrm>
            <a:off x="5793331" y="815477"/>
            <a:ext cx="732024" cy="95488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DC3EF393-20F0-4EE2-A210-E39287969AB3}"/>
              </a:ext>
            </a:extLst>
          </p:cNvPr>
          <p:cNvSpPr/>
          <p:nvPr/>
        </p:nvSpPr>
        <p:spPr>
          <a:xfrm>
            <a:off x="4743934" y="797402"/>
            <a:ext cx="1756389" cy="107892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1A41325F-B829-469D-927A-F418E34A11A3}"/>
              </a:ext>
            </a:extLst>
          </p:cNvPr>
          <p:cNvSpPr/>
          <p:nvPr/>
        </p:nvSpPr>
        <p:spPr>
          <a:xfrm>
            <a:off x="5034311" y="122346"/>
            <a:ext cx="2208244" cy="109850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7" name="楕円 36">
            <a:extLst>
              <a:ext uri="{FF2B5EF4-FFF2-40B4-BE49-F238E27FC236}">
                <a16:creationId xmlns:a16="http://schemas.microsoft.com/office/drawing/2014/main" id="{19793422-A80B-4F03-949C-0E367266BE7E}"/>
              </a:ext>
            </a:extLst>
          </p:cNvPr>
          <p:cNvSpPr/>
          <p:nvPr/>
        </p:nvSpPr>
        <p:spPr>
          <a:xfrm>
            <a:off x="3581417" y="740801"/>
            <a:ext cx="1434537" cy="11393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8" name="楕円 37">
            <a:extLst>
              <a:ext uri="{FF2B5EF4-FFF2-40B4-BE49-F238E27FC236}">
                <a16:creationId xmlns:a16="http://schemas.microsoft.com/office/drawing/2014/main" id="{D873E919-1265-411B-B45D-7C968C8AA325}"/>
              </a:ext>
            </a:extLst>
          </p:cNvPr>
          <p:cNvSpPr/>
          <p:nvPr/>
        </p:nvSpPr>
        <p:spPr>
          <a:xfrm>
            <a:off x="6492909" y="337098"/>
            <a:ext cx="1529177" cy="92054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694503B-9A87-46EF-9366-ACCF4F772A40}"/>
              </a:ext>
            </a:extLst>
          </p:cNvPr>
          <p:cNvSpPr txBox="1"/>
          <p:nvPr/>
        </p:nvSpPr>
        <p:spPr>
          <a:xfrm>
            <a:off x="2964947" y="248465"/>
            <a:ext cx="50661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行書体" panose="03000600000000000000" pitchFamily="66" charset="-128"/>
                <a:ea typeface="HGP行書体" panose="03000600000000000000" pitchFamily="66" charset="-128"/>
              </a:rPr>
              <a:t>　　　　　　　　　　　</a:t>
            </a:r>
            <a:r>
              <a:rPr lang="ja-JP" altLang="en-US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行書体" panose="03000600000000000000" pitchFamily="66" charset="-128"/>
                <a:ea typeface="HGP行書体" panose="03000600000000000000" pitchFamily="66" charset="-128"/>
              </a:rPr>
              <a:t>地域で一番</a:t>
            </a:r>
            <a:endParaRPr lang="en-US" altLang="ja-JP" sz="24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P行書体" panose="03000600000000000000" pitchFamily="66" charset="-128"/>
              <a:ea typeface="HGP行書体" panose="03000600000000000000" pitchFamily="66" charset="-128"/>
            </a:endParaRPr>
          </a:p>
          <a:p>
            <a:r>
              <a:rPr lang="ja-JP" altLang="en-US" sz="3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行書体" panose="03000600000000000000" pitchFamily="66" charset="-128"/>
                <a:ea typeface="HGP行書体" panose="03000600000000000000" pitchFamily="66" charset="-128"/>
              </a:rPr>
              <a:t>　　</a:t>
            </a:r>
            <a:r>
              <a:rPr lang="ja-JP" alt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行書体" panose="03000600000000000000" pitchFamily="66" charset="-128"/>
                <a:ea typeface="HGP行書体" panose="03000600000000000000" pitchFamily="66" charset="-128"/>
              </a:rPr>
              <a:t>“笑顔”</a:t>
            </a:r>
            <a:r>
              <a:rPr lang="ja-JP" altLang="en-US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行書体" panose="03000600000000000000" pitchFamily="66" charset="-128"/>
                <a:ea typeface="HGP行書体" panose="03000600000000000000" pitchFamily="66" charset="-128"/>
              </a:rPr>
              <a:t>と</a:t>
            </a:r>
            <a:r>
              <a:rPr lang="ja-JP" alt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行書体" panose="03000600000000000000" pitchFamily="66" charset="-128"/>
                <a:ea typeface="HGP行書体" panose="03000600000000000000" pitchFamily="66" charset="-128"/>
              </a:rPr>
              <a:t>“ありがとう”</a:t>
            </a:r>
            <a:endParaRPr lang="en-US" altLang="ja-JP" sz="36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P行書体" panose="03000600000000000000" pitchFamily="66" charset="-128"/>
              <a:ea typeface="HGP行書体" panose="03000600000000000000" pitchFamily="66" charset="-128"/>
            </a:endParaRPr>
          </a:p>
          <a:p>
            <a:r>
              <a:rPr lang="ja-JP" altLang="en-US" sz="3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行書体" panose="03000600000000000000" pitchFamily="66" charset="-128"/>
                <a:ea typeface="HGP行書体" panose="03000600000000000000" pitchFamily="66" charset="-128"/>
              </a:rPr>
              <a:t>　　</a:t>
            </a:r>
            <a:r>
              <a:rPr lang="ja-JP" altLang="en-US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行書体" panose="03000600000000000000" pitchFamily="66" charset="-128"/>
                <a:ea typeface="HGP行書体" panose="03000600000000000000" pitchFamily="66" charset="-128"/>
              </a:rPr>
              <a:t>が集まる接骨院を目指しています！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28851DB-D98B-431B-B55D-12C93313AA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625" y="2049469"/>
            <a:ext cx="2229088" cy="228910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41F9BBF1-609A-4DA0-8755-E864C2CBD0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625" y="4410415"/>
            <a:ext cx="2229088" cy="2272883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13D1095D-3C3F-4C46-855F-4E5C5A61A00B}"/>
              </a:ext>
            </a:extLst>
          </p:cNvPr>
          <p:cNvSpPr txBox="1"/>
          <p:nvPr/>
        </p:nvSpPr>
        <p:spPr>
          <a:xfrm>
            <a:off x="8537540" y="969314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総合病院勤務歴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699F7E61-647E-4C75-89DC-1E0831A086D7}"/>
              </a:ext>
            </a:extLst>
          </p:cNvPr>
          <p:cNvSpPr txBox="1"/>
          <p:nvPr/>
        </p:nvSpPr>
        <p:spPr>
          <a:xfrm>
            <a:off x="9619839" y="1394460"/>
            <a:ext cx="1284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12</a:t>
            </a:r>
            <a:r>
              <a:rPr lang="ja-JP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年</a:t>
            </a:r>
            <a:endParaRPr lang="ja-JP" alt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1588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ACA3E7A-BE88-7950-59E9-8DA92B1D39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88"/>
          <a:stretch/>
        </p:blipFill>
        <p:spPr>
          <a:xfrm>
            <a:off x="3498374" y="-95075"/>
            <a:ext cx="4926567" cy="6953075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7DDBF027-F42B-E322-456A-E569B7D1DA3C}"/>
              </a:ext>
            </a:extLst>
          </p:cNvPr>
          <p:cNvSpPr/>
          <p:nvPr/>
        </p:nvSpPr>
        <p:spPr>
          <a:xfrm>
            <a:off x="137383" y="2574905"/>
            <a:ext cx="4921954" cy="1279199"/>
          </a:xfrm>
          <a:prstGeom prst="roundRect">
            <a:avLst/>
          </a:prstGeom>
          <a:solidFill>
            <a:srgbClr val="E64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/>
              <a:t>「腸助筋の</a:t>
            </a:r>
            <a:endParaRPr kumimoji="1" lang="en-US" altLang="ja-JP" sz="4000" b="1" dirty="0"/>
          </a:p>
          <a:p>
            <a:r>
              <a:rPr kumimoji="1" lang="ja-JP" altLang="en-US" sz="4000" b="1" dirty="0"/>
              <a:t>トリガーポイント」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31651DF2-3DCF-55D7-8AE9-DC5AD909F2AD}"/>
              </a:ext>
            </a:extLst>
          </p:cNvPr>
          <p:cNvSpPr/>
          <p:nvPr/>
        </p:nvSpPr>
        <p:spPr>
          <a:xfrm>
            <a:off x="137383" y="4878277"/>
            <a:ext cx="4557371" cy="1160478"/>
          </a:xfrm>
          <a:prstGeom prst="roundRect">
            <a:avLst/>
          </a:prstGeom>
          <a:solidFill>
            <a:srgbClr val="E64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/>
              <a:t>痛みを感じる部位</a:t>
            </a:r>
          </a:p>
        </p:txBody>
      </p:sp>
      <p:sp>
        <p:nvSpPr>
          <p:cNvPr id="6" name="雲 5">
            <a:extLst>
              <a:ext uri="{FF2B5EF4-FFF2-40B4-BE49-F238E27FC236}">
                <a16:creationId xmlns:a16="http://schemas.microsoft.com/office/drawing/2014/main" id="{C030FD12-0316-06D3-18B2-3EA367C005E1}"/>
              </a:ext>
            </a:extLst>
          </p:cNvPr>
          <p:cNvSpPr/>
          <p:nvPr/>
        </p:nvSpPr>
        <p:spPr>
          <a:xfrm>
            <a:off x="5627225" y="5125069"/>
            <a:ext cx="720549" cy="774878"/>
          </a:xfrm>
          <a:prstGeom prst="cloud">
            <a:avLst/>
          </a:prstGeom>
          <a:solidFill>
            <a:srgbClr val="C000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DD83E626-6B50-770E-F9CA-CE97DC193A64}"/>
              </a:ext>
            </a:extLst>
          </p:cNvPr>
          <p:cNvSpPr/>
          <p:nvPr/>
        </p:nvSpPr>
        <p:spPr>
          <a:xfrm>
            <a:off x="7281477" y="2576657"/>
            <a:ext cx="4504455" cy="116047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n-ea"/>
              </a:rPr>
              <a:t>痛みを感じる部位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F26E49F-D58C-04D6-1452-EE02D51273BB}"/>
              </a:ext>
            </a:extLst>
          </p:cNvPr>
          <p:cNvSpPr txBox="1"/>
          <p:nvPr/>
        </p:nvSpPr>
        <p:spPr>
          <a:xfrm>
            <a:off x="7787271" y="4243675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>
                <a:solidFill>
                  <a:srgbClr val="00B050"/>
                </a:solidFill>
              </a:rPr>
              <a:t>痛みを引き起こす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9B7C88E-47BF-33DB-078F-EFDA1EFA56FC}"/>
              </a:ext>
            </a:extLst>
          </p:cNvPr>
          <p:cNvSpPr txBox="1"/>
          <p:nvPr/>
        </p:nvSpPr>
        <p:spPr>
          <a:xfrm>
            <a:off x="279906" y="1867019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>
                <a:solidFill>
                  <a:srgbClr val="E646DB"/>
                </a:solidFill>
              </a:rPr>
              <a:t>痛みを引き起こす</a:t>
            </a:r>
          </a:p>
        </p:txBody>
      </p:sp>
      <p:sp>
        <p:nvSpPr>
          <p:cNvPr id="11" name="雲 10">
            <a:extLst>
              <a:ext uri="{FF2B5EF4-FFF2-40B4-BE49-F238E27FC236}">
                <a16:creationId xmlns:a16="http://schemas.microsoft.com/office/drawing/2014/main" id="{1AF5A3A0-0D2A-70FB-D262-77601138DF95}"/>
              </a:ext>
            </a:extLst>
          </p:cNvPr>
          <p:cNvSpPr/>
          <p:nvPr/>
        </p:nvSpPr>
        <p:spPr>
          <a:xfrm rot="5170296">
            <a:off x="5060277" y="5860144"/>
            <a:ext cx="672716" cy="774878"/>
          </a:xfrm>
          <a:prstGeom prst="cloud">
            <a:avLst/>
          </a:prstGeom>
          <a:solidFill>
            <a:srgbClr val="C000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雲 11">
            <a:extLst>
              <a:ext uri="{FF2B5EF4-FFF2-40B4-BE49-F238E27FC236}">
                <a16:creationId xmlns:a16="http://schemas.microsoft.com/office/drawing/2014/main" id="{FED1124D-B270-C14E-63EC-3F526A15B0D6}"/>
              </a:ext>
            </a:extLst>
          </p:cNvPr>
          <p:cNvSpPr/>
          <p:nvPr/>
        </p:nvSpPr>
        <p:spPr>
          <a:xfrm rot="5170296">
            <a:off x="4738495" y="4538254"/>
            <a:ext cx="1308968" cy="774878"/>
          </a:xfrm>
          <a:prstGeom prst="cloud">
            <a:avLst/>
          </a:prstGeom>
          <a:solidFill>
            <a:srgbClr val="C0000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雲 12">
            <a:extLst>
              <a:ext uri="{FF2B5EF4-FFF2-40B4-BE49-F238E27FC236}">
                <a16:creationId xmlns:a16="http://schemas.microsoft.com/office/drawing/2014/main" id="{F2F2776D-0FF7-7C00-2C74-B760F9085BCA}"/>
              </a:ext>
            </a:extLst>
          </p:cNvPr>
          <p:cNvSpPr/>
          <p:nvPr/>
        </p:nvSpPr>
        <p:spPr>
          <a:xfrm rot="5170296">
            <a:off x="4632476" y="4971014"/>
            <a:ext cx="1430885" cy="774878"/>
          </a:xfrm>
          <a:prstGeom prst="cloud">
            <a:avLst/>
          </a:prstGeom>
          <a:solidFill>
            <a:srgbClr val="C0000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雲 13">
            <a:extLst>
              <a:ext uri="{FF2B5EF4-FFF2-40B4-BE49-F238E27FC236}">
                <a16:creationId xmlns:a16="http://schemas.microsoft.com/office/drawing/2014/main" id="{A9A02ACC-959B-B39C-D823-0FA3AC8CCBE7}"/>
              </a:ext>
            </a:extLst>
          </p:cNvPr>
          <p:cNvSpPr/>
          <p:nvPr/>
        </p:nvSpPr>
        <p:spPr>
          <a:xfrm rot="5170296">
            <a:off x="4549910" y="5513493"/>
            <a:ext cx="1430885" cy="774878"/>
          </a:xfrm>
          <a:prstGeom prst="cloud">
            <a:avLst/>
          </a:prstGeom>
          <a:solidFill>
            <a:srgbClr val="C0000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雲 14">
            <a:extLst>
              <a:ext uri="{FF2B5EF4-FFF2-40B4-BE49-F238E27FC236}">
                <a16:creationId xmlns:a16="http://schemas.microsoft.com/office/drawing/2014/main" id="{B64BFF61-8DFB-1859-B624-DFD5A4E1A35C}"/>
              </a:ext>
            </a:extLst>
          </p:cNvPr>
          <p:cNvSpPr/>
          <p:nvPr/>
        </p:nvSpPr>
        <p:spPr>
          <a:xfrm rot="5170296">
            <a:off x="4651484" y="5677087"/>
            <a:ext cx="1430885" cy="774878"/>
          </a:xfrm>
          <a:prstGeom prst="cloud">
            <a:avLst/>
          </a:prstGeom>
          <a:solidFill>
            <a:srgbClr val="C0000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雲 15">
            <a:extLst>
              <a:ext uri="{FF2B5EF4-FFF2-40B4-BE49-F238E27FC236}">
                <a16:creationId xmlns:a16="http://schemas.microsoft.com/office/drawing/2014/main" id="{6ED04FD1-6717-3F8C-BC5E-0B69B9A89167}"/>
              </a:ext>
            </a:extLst>
          </p:cNvPr>
          <p:cNvSpPr/>
          <p:nvPr/>
        </p:nvSpPr>
        <p:spPr>
          <a:xfrm rot="5170296">
            <a:off x="4819573" y="4936224"/>
            <a:ext cx="1308968" cy="774878"/>
          </a:xfrm>
          <a:prstGeom prst="cloud">
            <a:avLst/>
          </a:prstGeom>
          <a:solidFill>
            <a:srgbClr val="C0000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雲 16">
            <a:extLst>
              <a:ext uri="{FF2B5EF4-FFF2-40B4-BE49-F238E27FC236}">
                <a16:creationId xmlns:a16="http://schemas.microsoft.com/office/drawing/2014/main" id="{60E4997B-C444-CD48-CE44-DF43AE8B0BFE}"/>
              </a:ext>
            </a:extLst>
          </p:cNvPr>
          <p:cNvSpPr/>
          <p:nvPr/>
        </p:nvSpPr>
        <p:spPr>
          <a:xfrm rot="5170296">
            <a:off x="4827713" y="5572329"/>
            <a:ext cx="1308968" cy="774878"/>
          </a:xfrm>
          <a:prstGeom prst="cloud">
            <a:avLst/>
          </a:prstGeom>
          <a:solidFill>
            <a:srgbClr val="C0000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雲 17">
            <a:extLst>
              <a:ext uri="{FF2B5EF4-FFF2-40B4-BE49-F238E27FC236}">
                <a16:creationId xmlns:a16="http://schemas.microsoft.com/office/drawing/2014/main" id="{19983F1A-F129-8342-B974-71CA99D86C6D}"/>
              </a:ext>
            </a:extLst>
          </p:cNvPr>
          <p:cNvSpPr/>
          <p:nvPr/>
        </p:nvSpPr>
        <p:spPr>
          <a:xfrm rot="5170296">
            <a:off x="4655477" y="5243180"/>
            <a:ext cx="1308968" cy="774878"/>
          </a:xfrm>
          <a:prstGeom prst="cloud">
            <a:avLst/>
          </a:prstGeom>
          <a:solidFill>
            <a:srgbClr val="C0000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雲 18">
            <a:extLst>
              <a:ext uri="{FF2B5EF4-FFF2-40B4-BE49-F238E27FC236}">
                <a16:creationId xmlns:a16="http://schemas.microsoft.com/office/drawing/2014/main" id="{C1F31293-B37E-6E8D-75FF-23D4637D688C}"/>
              </a:ext>
            </a:extLst>
          </p:cNvPr>
          <p:cNvSpPr/>
          <p:nvPr/>
        </p:nvSpPr>
        <p:spPr>
          <a:xfrm rot="10800000">
            <a:off x="5493046" y="5348236"/>
            <a:ext cx="1308968" cy="774878"/>
          </a:xfrm>
          <a:prstGeom prst="cloud">
            <a:avLst/>
          </a:prstGeom>
          <a:solidFill>
            <a:srgbClr val="C0000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雲 19">
            <a:extLst>
              <a:ext uri="{FF2B5EF4-FFF2-40B4-BE49-F238E27FC236}">
                <a16:creationId xmlns:a16="http://schemas.microsoft.com/office/drawing/2014/main" id="{7A0A7B81-F91B-94BD-7796-966BA6824323}"/>
              </a:ext>
            </a:extLst>
          </p:cNvPr>
          <p:cNvSpPr/>
          <p:nvPr/>
        </p:nvSpPr>
        <p:spPr>
          <a:xfrm rot="12152565">
            <a:off x="5861690" y="5620219"/>
            <a:ext cx="1308968" cy="774878"/>
          </a:xfrm>
          <a:prstGeom prst="cloud">
            <a:avLst/>
          </a:prstGeom>
          <a:solidFill>
            <a:srgbClr val="C0000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雲 20">
            <a:extLst>
              <a:ext uri="{FF2B5EF4-FFF2-40B4-BE49-F238E27FC236}">
                <a16:creationId xmlns:a16="http://schemas.microsoft.com/office/drawing/2014/main" id="{DB74240B-9497-A3AC-5D2A-57604C24D1A5}"/>
              </a:ext>
            </a:extLst>
          </p:cNvPr>
          <p:cNvSpPr/>
          <p:nvPr/>
        </p:nvSpPr>
        <p:spPr>
          <a:xfrm rot="11805447">
            <a:off x="5602614" y="5398944"/>
            <a:ext cx="1308968" cy="774878"/>
          </a:xfrm>
          <a:prstGeom prst="cloud">
            <a:avLst/>
          </a:prstGeom>
          <a:solidFill>
            <a:srgbClr val="C0000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雲 21">
            <a:extLst>
              <a:ext uri="{FF2B5EF4-FFF2-40B4-BE49-F238E27FC236}">
                <a16:creationId xmlns:a16="http://schemas.microsoft.com/office/drawing/2014/main" id="{BE6BC235-DF88-4B7D-E5DF-C193798639F9}"/>
              </a:ext>
            </a:extLst>
          </p:cNvPr>
          <p:cNvSpPr/>
          <p:nvPr/>
        </p:nvSpPr>
        <p:spPr>
          <a:xfrm rot="12565881">
            <a:off x="5638538" y="5396668"/>
            <a:ext cx="1308968" cy="774878"/>
          </a:xfrm>
          <a:prstGeom prst="cloud">
            <a:avLst/>
          </a:prstGeom>
          <a:solidFill>
            <a:srgbClr val="C0000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0FB4F3C6-D00B-090A-D65E-179B72CA66D7}"/>
              </a:ext>
            </a:extLst>
          </p:cNvPr>
          <p:cNvCxnSpPr>
            <a:cxnSpLocks/>
          </p:cNvCxnSpPr>
          <p:nvPr/>
        </p:nvCxnSpPr>
        <p:spPr>
          <a:xfrm flipH="1" flipV="1">
            <a:off x="6503038" y="5965001"/>
            <a:ext cx="1216281" cy="11367"/>
          </a:xfrm>
          <a:prstGeom prst="straightConnector1">
            <a:avLst/>
          </a:prstGeom>
          <a:ln w="76200">
            <a:solidFill>
              <a:srgbClr val="00B05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C7C34112-9B95-C9CC-C66F-B1B61E7AA70B}"/>
              </a:ext>
            </a:extLst>
          </p:cNvPr>
          <p:cNvCxnSpPr>
            <a:cxnSpLocks/>
          </p:cNvCxnSpPr>
          <p:nvPr/>
        </p:nvCxnSpPr>
        <p:spPr>
          <a:xfrm flipH="1">
            <a:off x="5974253" y="3693647"/>
            <a:ext cx="1791804" cy="1783823"/>
          </a:xfrm>
          <a:prstGeom prst="straightConnector1">
            <a:avLst/>
          </a:prstGeom>
          <a:ln w="76200">
            <a:solidFill>
              <a:srgbClr val="00B05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BD7573A6-9FB7-66B8-7D3D-C2BDBAE7F93A}"/>
              </a:ext>
            </a:extLst>
          </p:cNvPr>
          <p:cNvCxnSpPr>
            <a:cxnSpLocks/>
          </p:cNvCxnSpPr>
          <p:nvPr/>
        </p:nvCxnSpPr>
        <p:spPr>
          <a:xfrm>
            <a:off x="4913575" y="3766783"/>
            <a:ext cx="560482" cy="1184868"/>
          </a:xfrm>
          <a:prstGeom prst="straightConnector1">
            <a:avLst/>
          </a:prstGeom>
          <a:ln w="76200" cmpd="sng">
            <a:solidFill>
              <a:srgbClr val="E646DB"/>
            </a:solidFill>
            <a:headEnd type="none" w="sm" len="sm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31C5528C-5247-710A-2A44-A39428F3092A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4097157" y="5708749"/>
            <a:ext cx="1256430" cy="573805"/>
          </a:xfrm>
          <a:prstGeom prst="straightConnector1">
            <a:avLst/>
          </a:prstGeom>
          <a:ln w="76200">
            <a:solidFill>
              <a:srgbClr val="E646DB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FD219DAB-7D35-0C11-FF1F-AB9B00F4B78E}"/>
              </a:ext>
            </a:extLst>
          </p:cNvPr>
          <p:cNvSpPr/>
          <p:nvPr/>
        </p:nvSpPr>
        <p:spPr>
          <a:xfrm>
            <a:off x="7216471" y="4943151"/>
            <a:ext cx="4926568" cy="133940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b="1" dirty="0">
                <a:latin typeface="+mn-ea"/>
              </a:rPr>
              <a:t>「中臀筋の</a:t>
            </a:r>
            <a:endParaRPr kumimoji="1" lang="en-US" altLang="ja-JP" sz="4000" b="1" dirty="0">
              <a:latin typeface="+mn-ea"/>
            </a:endParaRPr>
          </a:p>
          <a:p>
            <a:r>
              <a:rPr kumimoji="1" lang="ja-JP" altLang="en-US" sz="4000" b="1" dirty="0">
                <a:latin typeface="+mn-ea"/>
              </a:rPr>
              <a:t>トリガーポイント」</a:t>
            </a:r>
          </a:p>
        </p:txBody>
      </p:sp>
    </p:spTree>
    <p:extLst>
      <p:ext uri="{BB962C8B-B14F-4D97-AF65-F5344CB8AC3E}">
        <p14:creationId xmlns:p14="http://schemas.microsoft.com/office/powerpoint/2010/main" val="16942532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42EB40FF-DACB-06B4-8247-2D970C55BF69}"/>
              </a:ext>
            </a:extLst>
          </p:cNvPr>
          <p:cNvSpPr/>
          <p:nvPr/>
        </p:nvSpPr>
        <p:spPr>
          <a:xfrm>
            <a:off x="82996" y="4954536"/>
            <a:ext cx="5883992" cy="182239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95106630-C319-B7E0-B9DC-DB88DA95DE27}"/>
              </a:ext>
            </a:extLst>
          </p:cNvPr>
          <p:cNvSpPr/>
          <p:nvPr/>
        </p:nvSpPr>
        <p:spPr>
          <a:xfrm>
            <a:off x="6200633" y="4954536"/>
            <a:ext cx="5883992" cy="182239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9165408-27CF-9FBC-C6CF-550A6BE6D901}"/>
              </a:ext>
            </a:extLst>
          </p:cNvPr>
          <p:cNvSpPr txBox="1"/>
          <p:nvPr/>
        </p:nvSpPr>
        <p:spPr>
          <a:xfrm>
            <a:off x="28546" y="5043608"/>
            <a:ext cx="60942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800" b="1" i="0" dirty="0">
                <a:solidFill>
                  <a:schemeClr val="bg1"/>
                </a:solidFill>
                <a:effectLst/>
                <a:highlight>
                  <a:srgbClr val="008000"/>
                </a:highlight>
                <a:latin typeface="Noto Sans JP"/>
              </a:rPr>
              <a:t>①問診</a:t>
            </a:r>
            <a:br>
              <a:rPr lang="ja-JP" altLang="en-US" sz="2000" b="0" i="0" dirty="0">
                <a:solidFill>
                  <a:srgbClr val="1B1B1B"/>
                </a:solidFill>
                <a:effectLst/>
                <a:latin typeface="Noto Sans JP"/>
              </a:rPr>
            </a:br>
            <a:endParaRPr lang="en-US" altLang="ja-JP" sz="2000" b="0" i="0" dirty="0">
              <a:solidFill>
                <a:srgbClr val="1B1B1B"/>
              </a:solidFill>
              <a:effectLst/>
              <a:latin typeface="Noto Sans JP"/>
            </a:endParaRPr>
          </a:p>
          <a:p>
            <a:pPr algn="ctr"/>
            <a:r>
              <a:rPr lang="ja-JP" altLang="en-US" sz="2400" b="1" i="0" dirty="0">
                <a:solidFill>
                  <a:srgbClr val="1B1B1B"/>
                </a:solidFill>
                <a:effectLst/>
                <a:latin typeface="Noto Sans JP"/>
              </a:rPr>
              <a:t>初めに、症状など詳しくお聞きします。</a:t>
            </a:r>
            <a:endParaRPr lang="ja-JP" altLang="en-US" sz="2400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37C9B82-8F94-AC52-9195-DB2DAE9F9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90" y="85607"/>
            <a:ext cx="4766470" cy="476647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00074DC-9E43-1FA0-6548-CCF49C8E92FB}"/>
              </a:ext>
            </a:extLst>
          </p:cNvPr>
          <p:cNvSpPr txBox="1"/>
          <p:nvPr/>
        </p:nvSpPr>
        <p:spPr>
          <a:xfrm>
            <a:off x="6069248" y="4848698"/>
            <a:ext cx="6094206" cy="1793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800" b="1" i="0" dirty="0">
                <a:solidFill>
                  <a:schemeClr val="bg1"/>
                </a:solidFill>
                <a:effectLst/>
                <a:highlight>
                  <a:srgbClr val="008000"/>
                </a:highlight>
                <a:latin typeface="Noto Sans JP"/>
              </a:rPr>
              <a:t>②検査</a:t>
            </a:r>
            <a:br>
              <a:rPr lang="ja-JP" altLang="en-US" sz="2000" b="0" i="0" dirty="0">
                <a:solidFill>
                  <a:srgbClr val="1B1B1B"/>
                </a:solidFill>
                <a:effectLst/>
                <a:latin typeface="Noto Sans JP"/>
              </a:rPr>
            </a:br>
            <a:r>
              <a:rPr lang="ja-JP" altLang="en-US" sz="2400" b="1" i="0" dirty="0">
                <a:solidFill>
                  <a:srgbClr val="1B1B1B"/>
                </a:solidFill>
                <a:effectLst/>
                <a:latin typeface="Noto Sans JP"/>
              </a:rPr>
              <a:t>筋肉の硬さ、骨盤のゆがみ、自律神経の乱れなど、症状の原因を探し出します。</a:t>
            </a:r>
            <a:endParaRPr lang="ja-JP" altLang="en-US" sz="2400" b="1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E748AB7-5D68-BDB5-0413-FD289E358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537" y="115246"/>
            <a:ext cx="4767628" cy="4767628"/>
          </a:xfrm>
          <a:prstGeom prst="rect">
            <a:avLst/>
          </a:prstGeom>
        </p:spPr>
      </p:pic>
      <p:sp>
        <p:nvSpPr>
          <p:cNvPr id="4" name="矢印: 右 3">
            <a:extLst>
              <a:ext uri="{FF2B5EF4-FFF2-40B4-BE49-F238E27FC236}">
                <a16:creationId xmlns:a16="http://schemas.microsoft.com/office/drawing/2014/main" id="{96CBF9D5-A4D3-A4D8-102D-06B46228C25D}"/>
              </a:ext>
            </a:extLst>
          </p:cNvPr>
          <p:cNvSpPr/>
          <p:nvPr/>
        </p:nvSpPr>
        <p:spPr>
          <a:xfrm>
            <a:off x="5580508" y="1903464"/>
            <a:ext cx="1030984" cy="120032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58365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784EF327-6B7B-DA5A-8F67-2F37D80FC0E0}"/>
              </a:ext>
            </a:extLst>
          </p:cNvPr>
          <p:cNvSpPr/>
          <p:nvPr/>
        </p:nvSpPr>
        <p:spPr>
          <a:xfrm>
            <a:off x="77992" y="4986811"/>
            <a:ext cx="5883992" cy="176433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67A0A052-C20B-2F0F-C647-8D268B7C4830}"/>
              </a:ext>
            </a:extLst>
          </p:cNvPr>
          <p:cNvSpPr/>
          <p:nvPr/>
        </p:nvSpPr>
        <p:spPr>
          <a:xfrm>
            <a:off x="6230016" y="4978422"/>
            <a:ext cx="5883992" cy="176433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9165408-27CF-9FBC-C6CF-550A6BE6D901}"/>
              </a:ext>
            </a:extLst>
          </p:cNvPr>
          <p:cNvSpPr txBox="1"/>
          <p:nvPr/>
        </p:nvSpPr>
        <p:spPr>
          <a:xfrm>
            <a:off x="77992" y="4819426"/>
            <a:ext cx="6094206" cy="1240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800" b="1" dirty="0">
                <a:solidFill>
                  <a:schemeClr val="bg1"/>
                </a:solidFill>
                <a:highlight>
                  <a:srgbClr val="008000"/>
                </a:highlight>
                <a:latin typeface="Noto Sans JP"/>
              </a:rPr>
              <a:t>③説明</a:t>
            </a:r>
            <a:br>
              <a:rPr lang="ja-JP" altLang="en-US" sz="2000" b="0" i="0" dirty="0">
                <a:solidFill>
                  <a:srgbClr val="1B1B1B"/>
                </a:solidFill>
                <a:effectLst/>
                <a:latin typeface="Noto Sans JP"/>
              </a:rPr>
            </a:br>
            <a:r>
              <a:rPr lang="ja-JP" altLang="en-US" sz="2400" b="1" i="0" dirty="0">
                <a:solidFill>
                  <a:srgbClr val="1B1B1B"/>
                </a:solidFill>
                <a:effectLst/>
                <a:latin typeface="Noto Sans JP"/>
              </a:rPr>
              <a:t>痛みの原因</a:t>
            </a:r>
            <a:r>
              <a:rPr lang="ja-JP" altLang="en-US" sz="2400" b="1" dirty="0">
                <a:solidFill>
                  <a:srgbClr val="1B1B1B"/>
                </a:solidFill>
                <a:latin typeface="Noto Sans JP"/>
              </a:rPr>
              <a:t>を</a:t>
            </a:r>
            <a:r>
              <a:rPr lang="ja-JP" altLang="en-US" sz="2400" b="1" i="0" dirty="0">
                <a:solidFill>
                  <a:srgbClr val="1B1B1B"/>
                </a:solidFill>
                <a:effectLst/>
                <a:latin typeface="Noto Sans JP"/>
              </a:rPr>
              <a:t>説明させていただきます。</a:t>
            </a:r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37C9B82-8F94-AC52-9195-DB2DAE9F9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659" y="115245"/>
            <a:ext cx="4940711" cy="478833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00074DC-9E43-1FA0-6548-CCF49C8E92FB}"/>
              </a:ext>
            </a:extLst>
          </p:cNvPr>
          <p:cNvSpPr txBox="1"/>
          <p:nvPr/>
        </p:nvSpPr>
        <p:spPr>
          <a:xfrm>
            <a:off x="6250018" y="4819426"/>
            <a:ext cx="6046916" cy="1792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800" b="1" i="0" dirty="0">
                <a:solidFill>
                  <a:schemeClr val="bg1"/>
                </a:solidFill>
                <a:effectLst/>
                <a:highlight>
                  <a:srgbClr val="008000"/>
                </a:highlight>
                <a:latin typeface="Noto Sans JP"/>
              </a:rPr>
              <a:t>④施術</a:t>
            </a:r>
            <a:endParaRPr lang="en-US" altLang="ja-JP" sz="2800" b="1" i="0" dirty="0">
              <a:solidFill>
                <a:schemeClr val="bg1"/>
              </a:solidFill>
              <a:effectLst/>
              <a:highlight>
                <a:srgbClr val="008000"/>
              </a:highlight>
              <a:latin typeface="Noto Sans JP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b="1" dirty="0">
                <a:solidFill>
                  <a:srgbClr val="1B1B1B"/>
                </a:solidFill>
                <a:latin typeface="Noto Sans JP"/>
              </a:rPr>
              <a:t>子供から高齢者まで受けて頂ける、安全で心地良い手技療法</a:t>
            </a:r>
            <a:r>
              <a:rPr lang="ja-JP" altLang="en-US" sz="2400" b="1" i="0" dirty="0">
                <a:solidFill>
                  <a:srgbClr val="1B1B1B"/>
                </a:solidFill>
                <a:effectLst/>
                <a:latin typeface="Noto Sans JP"/>
              </a:rPr>
              <a:t>で不調を改善に導きます。</a:t>
            </a:r>
            <a:endParaRPr lang="en-US" altLang="ja-JP" sz="2400" b="1" i="0" dirty="0">
              <a:solidFill>
                <a:srgbClr val="1B1B1B"/>
              </a:solidFill>
              <a:effectLst/>
              <a:latin typeface="Noto Sans JP"/>
            </a:endParaRPr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4EEE0F90-7D76-1484-69AA-27AC7E39E9AB}"/>
              </a:ext>
            </a:extLst>
          </p:cNvPr>
          <p:cNvSpPr/>
          <p:nvPr/>
        </p:nvSpPr>
        <p:spPr>
          <a:xfrm>
            <a:off x="5734526" y="2024806"/>
            <a:ext cx="1030984" cy="120032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B5A42BCB-101F-A45C-689B-787A6FDA8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973" y="165104"/>
            <a:ext cx="4940711" cy="473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018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784EF327-6B7B-DA5A-8F67-2F37D80FC0E0}"/>
              </a:ext>
            </a:extLst>
          </p:cNvPr>
          <p:cNvSpPr/>
          <p:nvPr/>
        </p:nvSpPr>
        <p:spPr>
          <a:xfrm>
            <a:off x="107375" y="4978422"/>
            <a:ext cx="5883992" cy="176433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67A0A052-C20B-2F0F-C647-8D268B7C4830}"/>
              </a:ext>
            </a:extLst>
          </p:cNvPr>
          <p:cNvSpPr/>
          <p:nvPr/>
        </p:nvSpPr>
        <p:spPr>
          <a:xfrm>
            <a:off x="6201107" y="4978421"/>
            <a:ext cx="5883992" cy="176433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9165408-27CF-9FBC-C6CF-550A6BE6D901}"/>
              </a:ext>
            </a:extLst>
          </p:cNvPr>
          <p:cNvSpPr txBox="1"/>
          <p:nvPr/>
        </p:nvSpPr>
        <p:spPr>
          <a:xfrm>
            <a:off x="0" y="4899088"/>
            <a:ext cx="6291861" cy="1793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800" b="1" dirty="0">
                <a:solidFill>
                  <a:schemeClr val="bg1"/>
                </a:solidFill>
                <a:highlight>
                  <a:srgbClr val="008000"/>
                </a:highlight>
                <a:latin typeface="Noto Sans JP"/>
              </a:rPr>
              <a:t>⑤アフターケア</a:t>
            </a:r>
            <a:endParaRPr lang="en-US" altLang="ja-JP" sz="2000" dirty="0">
              <a:solidFill>
                <a:srgbClr val="1B1B1B"/>
              </a:solidFill>
              <a:highlight>
                <a:srgbClr val="008000"/>
              </a:highlight>
              <a:latin typeface="Noto Sans JP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b="1" i="0" dirty="0">
                <a:solidFill>
                  <a:srgbClr val="1B1B1B"/>
                </a:solidFill>
                <a:effectLst/>
                <a:latin typeface="Noto Sans JP"/>
              </a:rPr>
              <a:t>今後の治療計画</a:t>
            </a:r>
            <a:r>
              <a:rPr lang="ja-JP" altLang="en-US" sz="2400" b="1" dirty="0">
                <a:solidFill>
                  <a:srgbClr val="1B1B1B"/>
                </a:solidFill>
                <a:latin typeface="Noto Sans JP"/>
              </a:rPr>
              <a:t>、生活指導、セルフケア</a:t>
            </a:r>
            <a:endParaRPr lang="en-US" altLang="ja-JP" sz="2400" b="1" dirty="0">
              <a:solidFill>
                <a:srgbClr val="1B1B1B"/>
              </a:solidFill>
              <a:latin typeface="Noto Sans JP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b="1" dirty="0">
                <a:solidFill>
                  <a:srgbClr val="1B1B1B"/>
                </a:solidFill>
                <a:latin typeface="Noto Sans JP"/>
              </a:rPr>
              <a:t>などをお伝えします。</a:t>
            </a:r>
            <a:endParaRPr lang="ja-JP" altLang="en-US" sz="2400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37C9B82-8F94-AC52-9195-DB2DAE9F93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5" t="17902" r="1395" b="18732"/>
          <a:stretch/>
        </p:blipFill>
        <p:spPr>
          <a:xfrm>
            <a:off x="581738" y="115245"/>
            <a:ext cx="4783843" cy="478384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00074DC-9E43-1FA0-6548-CCF49C8E92FB}"/>
              </a:ext>
            </a:extLst>
          </p:cNvPr>
          <p:cNvSpPr txBox="1"/>
          <p:nvPr/>
        </p:nvSpPr>
        <p:spPr>
          <a:xfrm>
            <a:off x="6141377" y="5066641"/>
            <a:ext cx="60942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800" b="1" dirty="0">
                <a:solidFill>
                  <a:schemeClr val="bg1"/>
                </a:solidFill>
                <a:highlight>
                  <a:srgbClr val="008000"/>
                </a:highlight>
                <a:latin typeface="Noto Sans JP"/>
              </a:rPr>
              <a:t>⑥お会計</a:t>
            </a:r>
            <a:endParaRPr lang="en-US" altLang="ja-JP" sz="2800" b="1" dirty="0">
              <a:solidFill>
                <a:schemeClr val="bg1"/>
              </a:solidFill>
              <a:highlight>
                <a:srgbClr val="008000"/>
              </a:highlight>
              <a:latin typeface="Noto Sans JP"/>
            </a:endParaRPr>
          </a:p>
          <a:p>
            <a:pPr algn="ctr"/>
            <a:endParaRPr lang="en-US" altLang="ja-JP" sz="2000" b="0" i="0" dirty="0">
              <a:solidFill>
                <a:srgbClr val="1B1B1B"/>
              </a:solidFill>
              <a:effectLst/>
              <a:latin typeface="Noto Sans JP"/>
            </a:endParaRPr>
          </a:p>
          <a:p>
            <a:pPr algn="ctr"/>
            <a:r>
              <a:rPr lang="ja-JP" altLang="en-US" sz="2400" b="1" dirty="0">
                <a:solidFill>
                  <a:srgbClr val="1B1B1B"/>
                </a:solidFill>
                <a:latin typeface="Noto Sans JP"/>
              </a:rPr>
              <a:t>お大事にしてください。</a:t>
            </a:r>
            <a:endParaRPr lang="ja-JP" altLang="en-US" sz="2400" b="1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E748AB7-5D68-BDB5-0413-FD289E3589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" t="8189" r="-387" b="16795"/>
          <a:stretch/>
        </p:blipFill>
        <p:spPr>
          <a:xfrm>
            <a:off x="6751182" y="115245"/>
            <a:ext cx="4783842" cy="4783842"/>
          </a:xfrm>
          <a:prstGeom prst="rect">
            <a:avLst/>
          </a:prstGeom>
        </p:spPr>
      </p:pic>
      <p:sp>
        <p:nvSpPr>
          <p:cNvPr id="6" name="矢印: 右 5">
            <a:extLst>
              <a:ext uri="{FF2B5EF4-FFF2-40B4-BE49-F238E27FC236}">
                <a16:creationId xmlns:a16="http://schemas.microsoft.com/office/drawing/2014/main" id="{94D9F3D3-C474-2ECB-1623-1B55131D5A33}"/>
              </a:ext>
            </a:extLst>
          </p:cNvPr>
          <p:cNvSpPr/>
          <p:nvPr/>
        </p:nvSpPr>
        <p:spPr>
          <a:xfrm>
            <a:off x="5580508" y="1879579"/>
            <a:ext cx="1030984" cy="120032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08715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1E47B67-83C1-4CDF-875E-C49466CE5FB8}"/>
              </a:ext>
            </a:extLst>
          </p:cNvPr>
          <p:cNvSpPr txBox="1"/>
          <p:nvPr/>
        </p:nvSpPr>
        <p:spPr>
          <a:xfrm>
            <a:off x="653427" y="2744309"/>
            <a:ext cx="2490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初回通常価格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DD5D428-F2AF-483B-A9E7-5ADE59AA2D1D}"/>
              </a:ext>
            </a:extLst>
          </p:cNvPr>
          <p:cNvSpPr txBox="1"/>
          <p:nvPr/>
        </p:nvSpPr>
        <p:spPr>
          <a:xfrm>
            <a:off x="396858" y="3050079"/>
            <a:ext cx="3366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4,400</a:t>
            </a:r>
            <a:r>
              <a:rPr lang="ja-JP" altLang="en-US" sz="28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円</a:t>
            </a:r>
            <a:endParaRPr lang="ja-JP" altLang="en-US" sz="20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A1E20F1-097A-45B4-B8A3-D1A61E79B9AC}"/>
              </a:ext>
            </a:extLst>
          </p:cNvPr>
          <p:cNvSpPr txBox="1"/>
          <p:nvPr/>
        </p:nvSpPr>
        <p:spPr>
          <a:xfrm>
            <a:off x="4034247" y="2105561"/>
            <a:ext cx="760594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600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2,200</a:t>
            </a:r>
            <a:r>
              <a:rPr lang="ja-JP" altLang="en-US" sz="11500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円</a:t>
            </a:r>
            <a:endParaRPr lang="ja-JP" altLang="en-US" sz="16600" dirty="0">
              <a:solidFill>
                <a:srgbClr val="C00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9B1BF7A-126F-447F-829C-29DE1D75882C}"/>
              </a:ext>
            </a:extLst>
          </p:cNvPr>
          <p:cNvSpPr/>
          <p:nvPr/>
        </p:nvSpPr>
        <p:spPr>
          <a:xfrm>
            <a:off x="79558" y="5291402"/>
            <a:ext cx="12011783" cy="14911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dirty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毎月先着</a:t>
            </a:r>
            <a:r>
              <a:rPr lang="en-US" altLang="ja-JP" sz="6000" b="1" dirty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5</a:t>
            </a:r>
            <a:r>
              <a:rPr lang="ja-JP" altLang="en-US" sz="4800" dirty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名様のみ</a:t>
            </a:r>
            <a:r>
              <a:rPr lang="en-US" altLang="ja-JP" sz="4800" dirty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/</a:t>
            </a:r>
            <a:r>
              <a:rPr lang="ja-JP" altLang="en-US" sz="6000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初めて</a:t>
            </a:r>
            <a:r>
              <a:rPr lang="ja-JP" altLang="en-US" sz="4800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の方限定</a:t>
            </a:r>
            <a:endParaRPr lang="ja-JP" altLang="en-US" sz="3600" dirty="0">
              <a:solidFill>
                <a:srgbClr val="C00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0" name="スクロール: 横 9">
            <a:extLst>
              <a:ext uri="{FF2B5EF4-FFF2-40B4-BE49-F238E27FC236}">
                <a16:creationId xmlns:a16="http://schemas.microsoft.com/office/drawing/2014/main" id="{A5FA4220-759C-4534-964C-2253AA03CE17}"/>
              </a:ext>
            </a:extLst>
          </p:cNvPr>
          <p:cNvSpPr/>
          <p:nvPr/>
        </p:nvSpPr>
        <p:spPr>
          <a:xfrm>
            <a:off x="380996" y="207667"/>
            <a:ext cx="11408891" cy="1699108"/>
          </a:xfrm>
          <a:prstGeom prst="horizontalScroll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0" dirty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ホームページ限定特典</a:t>
            </a:r>
            <a:endParaRPr lang="ja-JP" altLang="en-US" sz="4400" dirty="0">
              <a:latin typeface="HGP創英ﾌﾟﾚｾﾞﾝｽEB" panose="02020800000000000000" pitchFamily="18" charset="-128"/>
              <a:ea typeface="HGP創英ﾌﾟﾚｾﾞﾝｽEB" panose="020208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2B15FD6-60DF-43ED-B0B3-32714A1C3180}"/>
              </a:ext>
            </a:extLst>
          </p:cNvPr>
          <p:cNvSpPr txBox="1"/>
          <p:nvPr/>
        </p:nvSpPr>
        <p:spPr>
          <a:xfrm>
            <a:off x="9904623" y="2595317"/>
            <a:ext cx="1635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(</a:t>
            </a:r>
            <a:r>
              <a:rPr lang="ja-JP" altLang="en-US" sz="3200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税込）</a:t>
            </a:r>
          </a:p>
        </p:txBody>
      </p:sp>
      <p:sp>
        <p:nvSpPr>
          <p:cNvPr id="12" name="二等辺三角形 11">
            <a:extLst>
              <a:ext uri="{FF2B5EF4-FFF2-40B4-BE49-F238E27FC236}">
                <a16:creationId xmlns:a16="http://schemas.microsoft.com/office/drawing/2014/main" id="{E224461B-A74A-4C77-A6BD-E3D59865C606}"/>
              </a:ext>
            </a:extLst>
          </p:cNvPr>
          <p:cNvSpPr/>
          <p:nvPr/>
        </p:nvSpPr>
        <p:spPr>
          <a:xfrm rot="5400000">
            <a:off x="3285881" y="3429740"/>
            <a:ext cx="1049164" cy="452664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0E98C71-2AA9-44C2-9AB7-736C705179E7}"/>
              </a:ext>
            </a:extLst>
          </p:cNvPr>
          <p:cNvSpPr/>
          <p:nvPr/>
        </p:nvSpPr>
        <p:spPr>
          <a:xfrm>
            <a:off x="100678" y="75501"/>
            <a:ext cx="11979479" cy="6669248"/>
          </a:xfrm>
          <a:prstGeom prst="rect">
            <a:avLst/>
          </a:prstGeom>
          <a:noFill/>
          <a:ln w="9525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C6FC8BF-7D23-4E1B-AEC8-A221F1A104CD}"/>
              </a:ext>
            </a:extLst>
          </p:cNvPr>
          <p:cNvSpPr txBox="1"/>
          <p:nvPr/>
        </p:nvSpPr>
        <p:spPr>
          <a:xfrm>
            <a:off x="465073" y="4180654"/>
            <a:ext cx="3050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（初検料</a:t>
            </a:r>
            <a:r>
              <a:rPr lang="en-US" altLang="ja-JP" sz="2800" dirty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+</a:t>
            </a:r>
            <a:r>
              <a:rPr lang="ja-JP" altLang="en-US" sz="2800" dirty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施術料）</a:t>
            </a:r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684B12E6-2378-43C6-B6E7-F5B3FBDDF3E9}"/>
              </a:ext>
            </a:extLst>
          </p:cNvPr>
          <p:cNvCxnSpPr>
            <a:cxnSpLocks/>
          </p:cNvCxnSpPr>
          <p:nvPr/>
        </p:nvCxnSpPr>
        <p:spPr>
          <a:xfrm>
            <a:off x="296661" y="3410125"/>
            <a:ext cx="3059128" cy="676843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19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3508126-FAA3-8E07-091E-490D858A1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50" b="93872" l="2468" r="95221">
                        <a14:foregroundMark x1="34191" y1="10985" x2="29149" y2="5402"/>
                        <a14:foregroundMark x1="29149" y1="5402" x2="37185" y2="9578"/>
                        <a14:foregroundMark x1="37185" y1="9578" x2="37395" y2="9941"/>
                        <a14:foregroundMark x1="33771" y1="5583" x2="33771" y2="5583"/>
                        <a14:foregroundMark x1="31460" y1="3995" x2="31460" y2="3995"/>
                        <a14:foregroundMark x1="74790" y1="3995" x2="74790" y2="3995"/>
                        <a14:foregroundMark x1="79937" y1="62551" x2="79937" y2="62551"/>
                        <a14:foregroundMark x1="93435" y1="64821" x2="93435" y2="64821"/>
                        <a14:foregroundMark x1="92962" y1="35724" x2="92962" y2="35724"/>
                        <a14:foregroundMark x1="89023" y1="21244" x2="89023" y2="21244"/>
                        <a14:foregroundMark x1="83351" y1="16114" x2="92910" y2="19428"/>
                        <a14:foregroundMark x1="92910" y1="19428" x2="94748" y2="26555"/>
                        <a14:foregroundMark x1="94748" y1="26555" x2="85084" y2="27553"/>
                        <a14:foregroundMark x1="85084" y1="27553" x2="79412" y2="20926"/>
                        <a14:foregroundMark x1="79412" y1="20926" x2="84401" y2="16114"/>
                        <a14:foregroundMark x1="81670" y1="3904" x2="81670" y2="3904"/>
                        <a14:foregroundMark x1="82090" y1="3495" x2="82090" y2="3495"/>
                        <a14:foregroundMark x1="95273" y1="66773" x2="95273" y2="66773"/>
                        <a14:foregroundMark x1="74580" y1="87517" x2="74580" y2="87517"/>
                        <a14:foregroundMark x1="26891" y1="87426" x2="26891" y2="87426"/>
                        <a14:foregroundMark x1="25000" y1="90286" x2="25000" y2="90286"/>
                        <a14:foregroundMark x1="18225" y1="86700" x2="18225" y2="86700"/>
                        <a14:foregroundMark x1="18540" y1="79301" x2="5474" y2="88535"/>
                        <a14:foregroundMark x1="1862" y1="91626" x2="12763" y2="93690"/>
                        <a14:foregroundMark x1="12763" y1="93690" x2="2468" y2="93463"/>
                        <a14:foregroundMark x1="2468" y1="93463" x2="37290" y2="93872"/>
                        <a14:backgroundMark x1="1786" y1="91239" x2="1786" y2="91239"/>
                        <a14:backgroundMark x1="1681" y1="91784" x2="5147" y2="88879"/>
                        <a14:backgroundMark x1="1313" y1="91602" x2="4202" y2="89424"/>
                        <a14:backgroundMark x1="4307" y1="89333" x2="5725" y2="88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261" y="863952"/>
            <a:ext cx="2369141" cy="274118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DC6CFA5-F100-E8C7-DE64-56D79C45A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69" b="98417" l="3500" r="99250">
                        <a14:foregroundMark x1="9875" y1="92744" x2="9875" y2="92744"/>
                        <a14:foregroundMark x1="8250" y1="98153" x2="8250" y2="98153"/>
                        <a14:foregroundMark x1="3625" y1="96966" x2="3625" y2="96966"/>
                        <a14:foregroundMark x1="95125" y1="92348" x2="95125" y2="92348"/>
                        <a14:foregroundMark x1="99250" y1="98417" x2="99250" y2="98417"/>
                        <a14:foregroundMark x1="47875" y1="6069" x2="47875" y2="6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319" y="4607887"/>
            <a:ext cx="2017302" cy="191139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DA9C188-B62A-89C7-120D-FE88D90558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79" b="98472" l="665" r="98955">
                        <a14:foregroundMark x1="10161" y1="40497" x2="10161" y2="40497"/>
                        <a14:foregroundMark x1="8642" y1="31423" x2="8642" y2="31423"/>
                        <a14:foregroundMark x1="4274" y1="44222" x2="4274" y2="44222"/>
                        <a14:foregroundMark x1="665" y1="42598" x2="665" y2="42598"/>
                        <a14:foregroundMark x1="16334" y1="94365" x2="16619" y2="94556"/>
                        <a14:foregroundMark x1="43020" y1="83381" x2="43020" y2="83381"/>
                        <a14:foregroundMark x1="62393" y1="86819" x2="62393" y2="86819"/>
                        <a14:foregroundMark x1="66952" y1="79179" x2="66952" y2="79179"/>
                        <a14:foregroundMark x1="31719" y1="85769" x2="30674" y2="97899"/>
                        <a14:foregroundMark x1="32099" y1="76122" x2="68376" y2="78988"/>
                        <a14:foregroundMark x1="68376" y1="78988" x2="83761" y2="77173"/>
                        <a14:foregroundMark x1="83761" y1="77173" x2="89839" y2="62846"/>
                        <a14:foregroundMark x1="89839" y1="62846" x2="97626" y2="89589"/>
                        <a14:foregroundMark x1="97626" y1="89589" x2="86895" y2="95798"/>
                        <a14:foregroundMark x1="86895" y1="95798" x2="67901" y2="98949"/>
                        <a14:foregroundMark x1="67901" y1="98949" x2="52896" y2="95989"/>
                        <a14:foregroundMark x1="52896" y1="95989" x2="32858" y2="98472"/>
                        <a14:foregroundMark x1="95632" y1="89876" x2="95632" y2="89876"/>
                        <a14:foregroundMark x1="99145" y1="91404" x2="99145" y2="91404"/>
                        <a14:foregroundMark x1="62963" y1="6972" x2="62963" y2="6972"/>
                        <a14:foregroundMark x1="58594" y1="2579" x2="58594" y2="2579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452" y="1859212"/>
            <a:ext cx="3024408" cy="326796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527DF92-A293-4718-EDEB-59C813C555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95" b="95000" l="1327" r="99502">
                        <a14:foregroundMark x1="96849" y1="15119" x2="96849" y2="15119"/>
                        <a14:foregroundMark x1="92371" y1="50000" x2="92371" y2="50000"/>
                        <a14:foregroundMark x1="96849" y1="41548" x2="96849" y2="41548"/>
                        <a14:foregroundMark x1="97015" y1="22381" x2="97015" y2="22381"/>
                        <a14:foregroundMark x1="97512" y1="6190" x2="97512" y2="6190"/>
                        <a14:foregroundMark x1="8292" y1="55119" x2="8292" y2="55119"/>
                        <a14:foregroundMark x1="8458" y1="43452" x2="1327" y2="53571"/>
                        <a14:foregroundMark x1="1327" y1="53571" x2="11443" y2="59643"/>
                        <a14:foregroundMark x1="11443" y1="59643" x2="11940" y2="47976"/>
                        <a14:foregroundMark x1="11940" y1="47976" x2="8955" y2="43333"/>
                        <a14:foregroundMark x1="94362" y1="50595" x2="94362" y2="50595"/>
                        <a14:foregroundMark x1="2156" y1="72262" x2="2156" y2="72262"/>
                        <a14:foregroundMark x1="95025" y1="92619" x2="95025" y2="92619"/>
                        <a14:foregroundMark x1="92040" y1="95119" x2="92040" y2="95119"/>
                        <a14:foregroundMark x1="65174" y1="67857" x2="65174" y2="67857"/>
                        <a14:foregroundMark x1="60365" y1="68810" x2="59701" y2="68333"/>
                        <a14:foregroundMark x1="62852" y1="68095" x2="62852" y2="68095"/>
                        <a14:foregroundMark x1="86401" y1="42024" x2="86401" y2="42024"/>
                        <a14:foregroundMark x1="99502" y1="38214" x2="99502" y2="38214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93" y="471465"/>
            <a:ext cx="4101523" cy="571356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AD5E90E-B985-E2FC-0E7C-2CFB511961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63" b="96051" l="2300" r="95800">
                        <a14:foregroundMark x1="92600" y1="90480" x2="92600" y2="90480"/>
                        <a14:foregroundMark x1="95800" y1="87729" x2="95800" y2="87729"/>
                        <a14:foregroundMark x1="89500" y1="82158" x2="97000" y2="87941"/>
                        <a14:foregroundMark x1="97000" y1="87941" x2="95800" y2="95346"/>
                        <a14:foregroundMark x1="95800" y1="95346" x2="84800" y2="96121"/>
                        <a14:foregroundMark x1="84800" y1="96121" x2="75700" y2="90550"/>
                        <a14:foregroundMark x1="5800" y1="56700" x2="5800" y2="56700"/>
                        <a14:foregroundMark x1="2300" y1="51834" x2="2300" y2="51834"/>
                        <a14:foregroundMark x1="2300" y1="58322" x2="2600" y2="49577"/>
                        <a14:foregroundMark x1="2600" y1="49577" x2="3600" y2="57546"/>
                        <a14:foregroundMark x1="3600" y1="57546" x2="3300" y2="57969"/>
                        <a14:foregroundMark x1="3900" y1="48872" x2="3900" y2="48872"/>
                        <a14:foregroundMark x1="50900" y1="5642" x2="50900" y2="5642"/>
                        <a14:foregroundMark x1="48400" y1="1763" x2="48400" y2="1763"/>
                        <a14:backgroundMark x1="400" y1="57264" x2="400" y2="57264"/>
                        <a14:backgroundMark x1="300" y1="56276" x2="300" y2="56276"/>
                        <a14:backgroundMark x1="300" y1="55853" x2="300" y2="55853"/>
                        <a14:backgroundMark x1="300" y1="55219" x2="300" y2="55219"/>
                        <a14:backgroundMark x1="800" y1="49224" x2="800" y2="49224"/>
                        <a14:backgroundMark x1="400" y1="49436" x2="400" y2="49436"/>
                        <a14:backgroundMark x1="30100" y1="48519" x2="30100" y2="48519"/>
                        <a14:backgroundMark x1="77300" y1="94711" x2="77300" y2="94711"/>
                        <a14:backgroundMark x1="78300" y1="94922" x2="78300" y2="94922"/>
                        <a14:backgroundMark x1="80100" y1="95487" x2="80100" y2="95487"/>
                        <a14:backgroundMark x1="81100" y1="95980" x2="81100" y2="95980"/>
                        <a14:backgroundMark x1="82200" y1="96262" x2="82200" y2="96262"/>
                        <a14:backgroundMark x1="84000" y1="97109" x2="84000" y2="97109"/>
                        <a14:backgroundMark x1="76500" y1="93865" x2="76500" y2="93865"/>
                        <a14:backgroundMark x1="83500" y1="96615" x2="83500" y2="96615"/>
                        <a14:backgroundMark x1="99100" y1="90903" x2="99100" y2="90903"/>
                        <a14:backgroundMark x1="28900" y1="47038" x2="28900" y2="47038"/>
                        <a14:backgroundMark x1="28700" y1="46897" x2="28700" y2="46897"/>
                        <a14:backgroundMark x1="28500" y1="46544" x2="28400" y2="47038"/>
                        <a14:backgroundMark x1="28800" y1="47250" x2="28800" y2="47250"/>
                        <a14:backgroundMark x1="28800" y1="46615" x2="29000" y2="48096"/>
                        <a14:backgroundMark x1="28800" y1="47179" x2="28800" y2="47179"/>
                        <a14:backgroundMark x1="28500" y1="47320" x2="28500" y2="47320"/>
                        <a14:backgroundMark x1="28900" y1="47038" x2="28900" y2="47038"/>
                        <a14:backgroundMark x1="28500" y1="45839" x2="29200" y2="48166"/>
                        <a14:backgroundMark x1="28900" y1="47179" x2="29000" y2="4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949" y="672968"/>
            <a:ext cx="3887208" cy="551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381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1E47B67-83C1-4CDF-875E-C49466CE5FB8}"/>
              </a:ext>
            </a:extLst>
          </p:cNvPr>
          <p:cNvSpPr txBox="1"/>
          <p:nvPr/>
        </p:nvSpPr>
        <p:spPr>
          <a:xfrm>
            <a:off x="653427" y="2744309"/>
            <a:ext cx="2490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C00000"/>
                </a:solidFill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初回通常価格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DD5D428-F2AF-483B-A9E7-5ADE59AA2D1D}"/>
              </a:ext>
            </a:extLst>
          </p:cNvPr>
          <p:cNvSpPr txBox="1"/>
          <p:nvPr/>
        </p:nvSpPr>
        <p:spPr>
          <a:xfrm>
            <a:off x="396858" y="3050079"/>
            <a:ext cx="3366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5,700</a:t>
            </a:r>
            <a:r>
              <a:rPr lang="ja-JP" altLang="en-US" sz="28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円</a:t>
            </a:r>
            <a:endParaRPr lang="ja-JP" altLang="en-US" sz="20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A1E20F1-097A-45B4-B8A3-D1A61E79B9AC}"/>
              </a:ext>
            </a:extLst>
          </p:cNvPr>
          <p:cNvSpPr txBox="1"/>
          <p:nvPr/>
        </p:nvSpPr>
        <p:spPr>
          <a:xfrm>
            <a:off x="4034247" y="2105561"/>
            <a:ext cx="760594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600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3,700</a:t>
            </a:r>
            <a:r>
              <a:rPr lang="ja-JP" altLang="en-US" sz="11500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円</a:t>
            </a:r>
            <a:endParaRPr lang="ja-JP" altLang="en-US" sz="16600" dirty="0">
              <a:solidFill>
                <a:srgbClr val="C00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9B1BF7A-126F-447F-829C-29DE1D75882C}"/>
              </a:ext>
            </a:extLst>
          </p:cNvPr>
          <p:cNvSpPr/>
          <p:nvPr/>
        </p:nvSpPr>
        <p:spPr>
          <a:xfrm>
            <a:off x="79558" y="5291402"/>
            <a:ext cx="12011783" cy="14911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dirty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毎月先着</a:t>
            </a:r>
            <a:r>
              <a:rPr lang="en-US" altLang="ja-JP" sz="6000" b="1" dirty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5</a:t>
            </a:r>
            <a:r>
              <a:rPr lang="ja-JP" altLang="en-US" sz="4800" dirty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名様のみ</a:t>
            </a:r>
            <a:r>
              <a:rPr lang="en-US" altLang="ja-JP" sz="4800" dirty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/</a:t>
            </a:r>
            <a:r>
              <a:rPr lang="ja-JP" altLang="en-US" sz="6000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初めて</a:t>
            </a:r>
            <a:r>
              <a:rPr lang="ja-JP" altLang="en-US" sz="4800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の方限定</a:t>
            </a:r>
            <a:endParaRPr lang="ja-JP" altLang="en-US" sz="3600" dirty="0">
              <a:solidFill>
                <a:srgbClr val="C00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0" name="スクロール: 横 9">
            <a:extLst>
              <a:ext uri="{FF2B5EF4-FFF2-40B4-BE49-F238E27FC236}">
                <a16:creationId xmlns:a16="http://schemas.microsoft.com/office/drawing/2014/main" id="{A5FA4220-759C-4534-964C-2253AA03CE17}"/>
              </a:ext>
            </a:extLst>
          </p:cNvPr>
          <p:cNvSpPr/>
          <p:nvPr/>
        </p:nvSpPr>
        <p:spPr>
          <a:xfrm>
            <a:off x="380996" y="207667"/>
            <a:ext cx="11408891" cy="1699108"/>
          </a:xfrm>
          <a:prstGeom prst="horizontalScroll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dirty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五十肩治療ホームページ限定特典</a:t>
            </a:r>
            <a:endParaRPr lang="ja-JP" altLang="en-US" sz="4000" dirty="0">
              <a:latin typeface="HGP創英ﾌﾟﾚｾﾞﾝｽEB" panose="02020800000000000000" pitchFamily="18" charset="-128"/>
              <a:ea typeface="HGP創英ﾌﾟﾚｾﾞﾝｽEB" panose="020208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2B15FD6-60DF-43ED-B0B3-32714A1C3180}"/>
              </a:ext>
            </a:extLst>
          </p:cNvPr>
          <p:cNvSpPr txBox="1"/>
          <p:nvPr/>
        </p:nvSpPr>
        <p:spPr>
          <a:xfrm>
            <a:off x="9904623" y="2595317"/>
            <a:ext cx="1635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(</a:t>
            </a:r>
            <a:r>
              <a:rPr lang="ja-JP" altLang="en-US" sz="3200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税込）</a:t>
            </a:r>
          </a:p>
        </p:txBody>
      </p:sp>
      <p:sp>
        <p:nvSpPr>
          <p:cNvPr id="12" name="二等辺三角形 11">
            <a:extLst>
              <a:ext uri="{FF2B5EF4-FFF2-40B4-BE49-F238E27FC236}">
                <a16:creationId xmlns:a16="http://schemas.microsoft.com/office/drawing/2014/main" id="{E224461B-A74A-4C77-A6BD-E3D59865C606}"/>
              </a:ext>
            </a:extLst>
          </p:cNvPr>
          <p:cNvSpPr/>
          <p:nvPr/>
        </p:nvSpPr>
        <p:spPr>
          <a:xfrm rot="5400000">
            <a:off x="3285881" y="3429740"/>
            <a:ext cx="1049164" cy="452664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0E98C71-2AA9-44C2-9AB7-736C705179E7}"/>
              </a:ext>
            </a:extLst>
          </p:cNvPr>
          <p:cNvSpPr/>
          <p:nvPr/>
        </p:nvSpPr>
        <p:spPr>
          <a:xfrm>
            <a:off x="100678" y="75501"/>
            <a:ext cx="11979479" cy="6669248"/>
          </a:xfrm>
          <a:prstGeom prst="rect">
            <a:avLst/>
          </a:prstGeom>
          <a:noFill/>
          <a:ln w="9525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C6FC8BF-7D23-4E1B-AEC8-A221F1A104CD}"/>
              </a:ext>
            </a:extLst>
          </p:cNvPr>
          <p:cNvSpPr txBox="1"/>
          <p:nvPr/>
        </p:nvSpPr>
        <p:spPr>
          <a:xfrm>
            <a:off x="465073" y="4180654"/>
            <a:ext cx="3050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（初検料</a:t>
            </a:r>
            <a:r>
              <a:rPr lang="en-US" altLang="ja-JP" sz="2800" dirty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+</a:t>
            </a:r>
            <a:r>
              <a:rPr lang="ja-JP" altLang="en-US" sz="2800" dirty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施術料）</a:t>
            </a:r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684B12E6-2378-43C6-B6E7-F5B3FBDDF3E9}"/>
              </a:ext>
            </a:extLst>
          </p:cNvPr>
          <p:cNvCxnSpPr>
            <a:cxnSpLocks/>
          </p:cNvCxnSpPr>
          <p:nvPr/>
        </p:nvCxnSpPr>
        <p:spPr>
          <a:xfrm>
            <a:off x="296661" y="3410125"/>
            <a:ext cx="3059128" cy="676843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94187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08F384C-28A6-4FF9-993F-21A939D6F334}"/>
              </a:ext>
            </a:extLst>
          </p:cNvPr>
          <p:cNvSpPr/>
          <p:nvPr/>
        </p:nvSpPr>
        <p:spPr>
          <a:xfrm>
            <a:off x="1287624" y="177482"/>
            <a:ext cx="10817291" cy="1990599"/>
          </a:xfrm>
          <a:prstGeom prst="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LINE</a:t>
            </a:r>
            <a:r>
              <a:rPr lang="ja-JP" altLang="en-US" sz="5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からのご予約は</a:t>
            </a:r>
            <a:endParaRPr lang="en-US" altLang="ja-JP" sz="54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algn="ctr"/>
            <a:r>
              <a:rPr lang="en-US" altLang="ja-JP" sz="5400" u="sng" dirty="0">
                <a:solidFill>
                  <a:srgbClr val="FFFF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24</a:t>
            </a:r>
            <a:r>
              <a:rPr lang="ja-JP" altLang="en-US" sz="5400" u="sng" dirty="0">
                <a:solidFill>
                  <a:srgbClr val="FFFF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時間</a:t>
            </a:r>
            <a:r>
              <a:rPr lang="ja-JP" altLang="en-US" sz="5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受付中です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AACD652-06E4-4701-A02C-48C1176A4F47}"/>
              </a:ext>
            </a:extLst>
          </p:cNvPr>
          <p:cNvSpPr/>
          <p:nvPr/>
        </p:nvSpPr>
        <p:spPr>
          <a:xfrm>
            <a:off x="87095" y="79319"/>
            <a:ext cx="12017828" cy="669938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A5805CA-C396-4DBA-85C3-773997C09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64"/>
          <a:stretch/>
        </p:blipFill>
        <p:spPr>
          <a:xfrm>
            <a:off x="87096" y="177482"/>
            <a:ext cx="2271785" cy="1990599"/>
          </a:xfrm>
          <a:prstGeom prst="flowChartDelay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643EB1B-541A-4901-B933-F2FE748A3934}"/>
              </a:ext>
            </a:extLst>
          </p:cNvPr>
          <p:cNvSpPr txBox="1"/>
          <p:nvPr/>
        </p:nvSpPr>
        <p:spPr>
          <a:xfrm>
            <a:off x="5124839" y="2229666"/>
            <a:ext cx="1942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LINE</a:t>
            </a:r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予約の手順</a:t>
            </a: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5512630D-BA34-470B-9B20-F6E4CC674603}"/>
              </a:ext>
            </a:extLst>
          </p:cNvPr>
          <p:cNvSpPr/>
          <p:nvPr/>
        </p:nvSpPr>
        <p:spPr>
          <a:xfrm>
            <a:off x="793881" y="2700201"/>
            <a:ext cx="1950099" cy="18661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C9F7CA5E-C10B-40A6-A949-0A6686291018}"/>
              </a:ext>
            </a:extLst>
          </p:cNvPr>
          <p:cNvSpPr/>
          <p:nvPr/>
        </p:nvSpPr>
        <p:spPr>
          <a:xfrm>
            <a:off x="758112" y="2565209"/>
            <a:ext cx="623597" cy="587740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b="1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1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8532C76-1637-4A7D-92B7-251F86410327}"/>
              </a:ext>
            </a:extLst>
          </p:cNvPr>
          <p:cNvSpPr txBox="1"/>
          <p:nvPr/>
        </p:nvSpPr>
        <p:spPr>
          <a:xfrm rot="21152679">
            <a:off x="1172617" y="5536876"/>
            <a:ext cx="3640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C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右側のボタンを押すと</a:t>
            </a:r>
            <a:endParaRPr lang="en-US" altLang="ja-JP" sz="2400" dirty="0">
              <a:solidFill>
                <a:srgbClr val="FFC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lang="en-US" altLang="ja-JP" sz="2400" dirty="0">
                <a:solidFill>
                  <a:srgbClr val="FFC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QR</a:t>
            </a:r>
            <a:r>
              <a:rPr lang="ja-JP" altLang="en-US" sz="2400" dirty="0">
                <a:solidFill>
                  <a:srgbClr val="FFC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コードを読み取れます</a:t>
            </a: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17A8761-B94E-47B0-8223-3C7C11D38C64}"/>
              </a:ext>
            </a:extLst>
          </p:cNvPr>
          <p:cNvCxnSpPr/>
          <p:nvPr/>
        </p:nvCxnSpPr>
        <p:spPr>
          <a:xfrm>
            <a:off x="7067170" y="2431799"/>
            <a:ext cx="43667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8C3F03B1-75E6-4F7B-AD44-2000E8DEB5B6}"/>
              </a:ext>
            </a:extLst>
          </p:cNvPr>
          <p:cNvCxnSpPr/>
          <p:nvPr/>
        </p:nvCxnSpPr>
        <p:spPr>
          <a:xfrm>
            <a:off x="583173" y="2431799"/>
            <a:ext cx="43667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楕円 12">
            <a:extLst>
              <a:ext uri="{FF2B5EF4-FFF2-40B4-BE49-F238E27FC236}">
                <a16:creationId xmlns:a16="http://schemas.microsoft.com/office/drawing/2014/main" id="{312B95F0-DF18-405A-80D3-15ACD3675739}"/>
              </a:ext>
            </a:extLst>
          </p:cNvPr>
          <p:cNvSpPr/>
          <p:nvPr/>
        </p:nvSpPr>
        <p:spPr>
          <a:xfrm>
            <a:off x="3530081" y="2695535"/>
            <a:ext cx="1950099" cy="18661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CFD84543-1FFA-4C06-B368-AACE1852C72B}"/>
              </a:ext>
            </a:extLst>
          </p:cNvPr>
          <p:cNvSpPr/>
          <p:nvPr/>
        </p:nvSpPr>
        <p:spPr>
          <a:xfrm>
            <a:off x="6455228" y="2695534"/>
            <a:ext cx="1950099" cy="18661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82A01B5B-4FCD-4FF0-AAB2-E3F9700CFB5D}"/>
              </a:ext>
            </a:extLst>
          </p:cNvPr>
          <p:cNvSpPr/>
          <p:nvPr/>
        </p:nvSpPr>
        <p:spPr>
          <a:xfrm>
            <a:off x="9380375" y="2690681"/>
            <a:ext cx="1950099" cy="18661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A738ABD-FDDB-4F2F-BEF0-8766B8BEF3E5}"/>
              </a:ext>
            </a:extLst>
          </p:cNvPr>
          <p:cNvSpPr txBox="1"/>
          <p:nvPr/>
        </p:nvSpPr>
        <p:spPr>
          <a:xfrm>
            <a:off x="1048191" y="4556847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当院を</a:t>
            </a:r>
            <a:endParaRPr lang="en-US" alt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algn="ctr"/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友だち追加</a:t>
            </a:r>
            <a:endParaRPr lang="en-US" alt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59194BD-240B-43BB-839D-BA6B00EF68B6}"/>
              </a:ext>
            </a:extLst>
          </p:cNvPr>
          <p:cNvSpPr txBox="1"/>
          <p:nvPr/>
        </p:nvSpPr>
        <p:spPr>
          <a:xfrm>
            <a:off x="3604884" y="4566367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予約を希望する</a:t>
            </a:r>
            <a:endParaRPr lang="en-US" alt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algn="ctr"/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日時を送信</a:t>
            </a:r>
            <a:endParaRPr lang="en-US" alt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37F814F-B7F2-4E7D-BEAC-C0E7653C9596}"/>
              </a:ext>
            </a:extLst>
          </p:cNvPr>
          <p:cNvSpPr txBox="1"/>
          <p:nvPr/>
        </p:nvSpPr>
        <p:spPr>
          <a:xfrm>
            <a:off x="6530030" y="4571309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当院から</a:t>
            </a:r>
            <a:endParaRPr lang="en-US" alt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algn="ctr"/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返信が届きます</a:t>
            </a:r>
            <a:endParaRPr lang="en-US" alt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C788295-ADF4-40B9-8512-0B2C0C8A8AC0}"/>
              </a:ext>
            </a:extLst>
          </p:cNvPr>
          <p:cNvSpPr txBox="1"/>
          <p:nvPr/>
        </p:nvSpPr>
        <p:spPr>
          <a:xfrm>
            <a:off x="9339770" y="4556846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日時が決定したら</a:t>
            </a:r>
            <a:endParaRPr lang="en-US" alt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algn="ctr"/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予約完了！</a:t>
            </a:r>
            <a:endParaRPr lang="en-US" alt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803B656A-2973-48EF-8F30-EE71B8C05143}"/>
              </a:ext>
            </a:extLst>
          </p:cNvPr>
          <p:cNvSpPr/>
          <p:nvPr/>
        </p:nvSpPr>
        <p:spPr>
          <a:xfrm>
            <a:off x="7053317" y="5322771"/>
            <a:ext cx="4271088" cy="1336332"/>
          </a:xfrm>
          <a:prstGeom prst="round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LINE</a:t>
            </a:r>
            <a:r>
              <a:rPr lang="ja-JP" altLang="en-US" sz="28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で</a:t>
            </a:r>
            <a:endParaRPr lang="en-US" altLang="ja-JP" sz="28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algn="ctr"/>
            <a:r>
              <a:rPr lang="ja-JP" altLang="en-US" sz="28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　　　   友だち追加する</a:t>
            </a:r>
            <a:endParaRPr lang="en-US" altLang="ja-JP" sz="20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22" name="吹き出し: 円形 21">
            <a:extLst>
              <a:ext uri="{FF2B5EF4-FFF2-40B4-BE49-F238E27FC236}">
                <a16:creationId xmlns:a16="http://schemas.microsoft.com/office/drawing/2014/main" id="{044F7CC9-8F53-481A-8764-2A0DD729F9B6}"/>
              </a:ext>
            </a:extLst>
          </p:cNvPr>
          <p:cNvSpPr/>
          <p:nvPr/>
        </p:nvSpPr>
        <p:spPr>
          <a:xfrm>
            <a:off x="7277110" y="5566563"/>
            <a:ext cx="1128225" cy="828616"/>
          </a:xfrm>
          <a:prstGeom prst="wedgeEllipseCallout">
            <a:avLst>
              <a:gd name="adj1" fmla="val -56807"/>
              <a:gd name="adj2" fmla="val 571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33CC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LINE</a:t>
            </a:r>
            <a:endParaRPr lang="ja-JP" altLang="en-US" sz="2400" dirty="0">
              <a:solidFill>
                <a:srgbClr val="33CC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D1DFB169-8DC9-4293-988B-E05D60948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8927" y="5624658"/>
            <a:ext cx="1905000" cy="895351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366DAAD6-5357-4F2B-A618-4F5D2F9807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848" y="2966072"/>
            <a:ext cx="1598011" cy="1462181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1F6A8E13-AB9F-4751-9DC9-990F2D8AF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417" y="2874961"/>
            <a:ext cx="1179737" cy="1547196"/>
          </a:xfrm>
          <a:prstGeom prst="rect">
            <a:avLst/>
          </a:prstGeom>
        </p:spPr>
      </p:pic>
      <p:sp>
        <p:nvSpPr>
          <p:cNvPr id="33" name="四角形: 角を丸くする 32">
            <a:extLst>
              <a:ext uri="{FF2B5EF4-FFF2-40B4-BE49-F238E27FC236}">
                <a16:creationId xmlns:a16="http://schemas.microsoft.com/office/drawing/2014/main" id="{5F991A7A-D2F9-4302-8644-91471213CB77}"/>
              </a:ext>
            </a:extLst>
          </p:cNvPr>
          <p:cNvSpPr/>
          <p:nvPr/>
        </p:nvSpPr>
        <p:spPr>
          <a:xfrm>
            <a:off x="1166053" y="3156790"/>
            <a:ext cx="1170619" cy="369332"/>
          </a:xfrm>
          <a:prstGeom prst="round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追 加</a:t>
            </a:r>
            <a:endParaRPr lang="en-US" altLang="ja-JP" sz="1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95530CAB-4B98-4727-B7AD-76329C463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633" y="3451345"/>
            <a:ext cx="859961" cy="1115023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F1AFF016-4DEB-4959-8200-CE7DBDED41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163" y="2997756"/>
            <a:ext cx="1380347" cy="1528865"/>
          </a:xfrm>
          <a:prstGeom prst="rect">
            <a:avLst/>
          </a:prstGeom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2CB2F96-DF93-44B6-AD3F-2C3C560748BF}"/>
              </a:ext>
            </a:extLst>
          </p:cNvPr>
          <p:cNvSpPr txBox="1"/>
          <p:nvPr/>
        </p:nvSpPr>
        <p:spPr>
          <a:xfrm>
            <a:off x="9535112" y="3105778"/>
            <a:ext cx="738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66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OK!</a:t>
            </a:r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A46DC30C-4360-4AEB-85DC-29032CA77A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89"/>
          <a:stretch/>
        </p:blipFill>
        <p:spPr>
          <a:xfrm>
            <a:off x="10763727" y="2938496"/>
            <a:ext cx="410592" cy="738329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F2E618C5-0B35-4999-BC6F-10BFBB9D0C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89"/>
          <a:stretch/>
        </p:blipFill>
        <p:spPr>
          <a:xfrm>
            <a:off x="9444716" y="3583785"/>
            <a:ext cx="410592" cy="738329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FD98561-A643-4007-8816-2CE128506F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321" y="2759198"/>
            <a:ext cx="393363" cy="400647"/>
          </a:xfrm>
          <a:prstGeom prst="rect">
            <a:avLst/>
          </a:prstGeom>
        </p:spPr>
      </p:pic>
      <p:sp>
        <p:nvSpPr>
          <p:cNvPr id="42" name="楕円 41">
            <a:extLst>
              <a:ext uri="{FF2B5EF4-FFF2-40B4-BE49-F238E27FC236}">
                <a16:creationId xmlns:a16="http://schemas.microsoft.com/office/drawing/2014/main" id="{6CAA5643-3564-42B0-97E6-3C73E26986C7}"/>
              </a:ext>
            </a:extLst>
          </p:cNvPr>
          <p:cNvSpPr/>
          <p:nvPr/>
        </p:nvSpPr>
        <p:spPr>
          <a:xfrm>
            <a:off x="3311720" y="2581978"/>
            <a:ext cx="623597" cy="587740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b="1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</a:t>
            </a:r>
          </a:p>
        </p:txBody>
      </p:sp>
      <p:sp>
        <p:nvSpPr>
          <p:cNvPr id="43" name="楕円 42">
            <a:extLst>
              <a:ext uri="{FF2B5EF4-FFF2-40B4-BE49-F238E27FC236}">
                <a16:creationId xmlns:a16="http://schemas.microsoft.com/office/drawing/2014/main" id="{9343F75F-BCA8-418B-9AAA-65D7E940A96E}"/>
              </a:ext>
            </a:extLst>
          </p:cNvPr>
          <p:cNvSpPr/>
          <p:nvPr/>
        </p:nvSpPr>
        <p:spPr>
          <a:xfrm>
            <a:off x="6353152" y="2576726"/>
            <a:ext cx="623597" cy="587740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b="1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3</a:t>
            </a:r>
          </a:p>
        </p:txBody>
      </p:sp>
      <p:sp>
        <p:nvSpPr>
          <p:cNvPr id="44" name="楕円 43">
            <a:extLst>
              <a:ext uri="{FF2B5EF4-FFF2-40B4-BE49-F238E27FC236}">
                <a16:creationId xmlns:a16="http://schemas.microsoft.com/office/drawing/2014/main" id="{C8118CFC-F261-4260-B2E1-5B9A45026081}"/>
              </a:ext>
            </a:extLst>
          </p:cNvPr>
          <p:cNvSpPr/>
          <p:nvPr/>
        </p:nvSpPr>
        <p:spPr>
          <a:xfrm>
            <a:off x="9323214" y="2581978"/>
            <a:ext cx="623597" cy="587740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b="1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035071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9F014312-D47C-4A1F-B813-EA645B352B25}"/>
              </a:ext>
            </a:extLst>
          </p:cNvPr>
          <p:cNvSpPr/>
          <p:nvPr/>
        </p:nvSpPr>
        <p:spPr>
          <a:xfrm>
            <a:off x="0" y="62939"/>
            <a:ext cx="12192000" cy="673212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2000" rtlCol="0" anchor="t"/>
          <a:lstStyle/>
          <a:p>
            <a:pPr algn="r"/>
            <a:endParaRPr lang="en-US" altLang="ja-JP" sz="11500" b="1" dirty="0">
              <a:solidFill>
                <a:srgbClr val="FFFF00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AAABE7D-B7AE-48FF-AE6F-3E3137024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4" y="2304619"/>
            <a:ext cx="1893903" cy="170451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9F06FCE-B0AC-4696-8CC1-6652BD3F0E42}"/>
              </a:ext>
            </a:extLst>
          </p:cNvPr>
          <p:cNvSpPr txBox="1"/>
          <p:nvPr/>
        </p:nvSpPr>
        <p:spPr>
          <a:xfrm>
            <a:off x="1096346" y="4300642"/>
            <a:ext cx="10572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（スマホの方はここを押すと電話がかかります）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7A6B63E-9415-4B72-BB9A-F8F28DE9BD42}"/>
              </a:ext>
            </a:extLst>
          </p:cNvPr>
          <p:cNvSpPr txBox="1"/>
          <p:nvPr/>
        </p:nvSpPr>
        <p:spPr>
          <a:xfrm>
            <a:off x="1484851" y="2147091"/>
            <a:ext cx="95466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1500" b="1" dirty="0">
                <a:solidFill>
                  <a:srgbClr val="FFFF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0567-68-3434</a:t>
            </a:r>
            <a:endParaRPr lang="ja-JP" altLang="en-US" sz="11500" b="1" dirty="0">
              <a:solidFill>
                <a:srgbClr val="FFFF00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57371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BF31E603-4420-4010-64FE-CE2652561F5A}"/>
              </a:ext>
            </a:extLst>
          </p:cNvPr>
          <p:cNvSpPr/>
          <p:nvPr/>
        </p:nvSpPr>
        <p:spPr>
          <a:xfrm>
            <a:off x="-1" y="3429000"/>
            <a:ext cx="12192000" cy="3429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5" name="四角形: 角を丸くする 34">
            <a:extLst>
              <a:ext uri="{FF2B5EF4-FFF2-40B4-BE49-F238E27FC236}">
                <a16:creationId xmlns:a16="http://schemas.microsoft.com/office/drawing/2014/main" id="{705C9BF2-2697-ABCE-07FC-699EE1638B04}"/>
              </a:ext>
            </a:extLst>
          </p:cNvPr>
          <p:cNvSpPr/>
          <p:nvPr/>
        </p:nvSpPr>
        <p:spPr>
          <a:xfrm>
            <a:off x="657222" y="3479798"/>
            <a:ext cx="10877551" cy="329948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ja-JP" altLang="en-US" sz="2000" dirty="0">
                <a:solidFill>
                  <a:schemeClr val="accent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❶</a:t>
            </a:r>
            <a:r>
              <a:rPr lang="ja-JP" altLang="en-US" dirty="0">
                <a:solidFill>
                  <a:schemeClr val="accent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肩の横部分</a:t>
            </a:r>
            <a:r>
              <a:rPr lang="en-US" altLang="ja-JP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:</a:t>
            </a:r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筋肉のコリ、柔軟不足、神経・血管圧迫などの影響により「重だるいドーンとした痛み」が出ます。</a:t>
            </a:r>
          </a:p>
          <a:p>
            <a:pPr>
              <a:lnSpc>
                <a:spcPct val="200000"/>
              </a:lnSpc>
            </a:pPr>
            <a:r>
              <a:rPr lang="ja-JP" altLang="en-US" sz="2000" dirty="0">
                <a:solidFill>
                  <a:schemeClr val="accent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❷</a:t>
            </a:r>
            <a:r>
              <a:rPr lang="ja-JP" altLang="en-US" dirty="0">
                <a:solidFill>
                  <a:schemeClr val="accent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肩の前部分</a:t>
            </a:r>
            <a:r>
              <a:rPr lang="en-US" altLang="ja-JP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:</a:t>
            </a:r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炎症による、「ズキズキや鋭い痛み」を感じます。</a:t>
            </a:r>
          </a:p>
          <a:p>
            <a:pPr>
              <a:lnSpc>
                <a:spcPct val="200000"/>
              </a:lnSpc>
            </a:pPr>
            <a:r>
              <a:rPr lang="ja-JP" altLang="en-US" sz="2000" dirty="0">
                <a:solidFill>
                  <a:schemeClr val="accent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❸</a:t>
            </a:r>
            <a:r>
              <a:rPr lang="ja-JP" altLang="en-US" dirty="0">
                <a:solidFill>
                  <a:schemeClr val="accent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肩の後ろ、脇、肩甲骨周りにも痛みを感じることがあります。</a:t>
            </a:r>
          </a:p>
          <a:p>
            <a:pPr>
              <a:lnSpc>
                <a:spcPct val="200000"/>
              </a:lnSpc>
            </a:pPr>
            <a:r>
              <a:rPr lang="ja-JP" altLang="en-US" sz="2000" dirty="0">
                <a:solidFill>
                  <a:schemeClr val="accent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❹</a:t>
            </a:r>
            <a:r>
              <a:rPr lang="ja-JP" altLang="en-US" dirty="0">
                <a:solidFill>
                  <a:schemeClr val="accent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肩</a:t>
            </a:r>
            <a:r>
              <a:rPr lang="en-US" altLang="ja-JP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〜</a:t>
            </a:r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上腕</a:t>
            </a:r>
            <a:r>
              <a:rPr lang="en-US" altLang="ja-JP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〜</a:t>
            </a:r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前腕にかけて、痛みやシビレを感じる場合もあります。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4A981DB-B85F-CE0B-B055-0B4C9FF3F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865" y="-9685"/>
            <a:ext cx="9836270" cy="971578"/>
          </a:xfrm>
        </p:spPr>
        <p:txBody>
          <a:bodyPr>
            <a:normAutofit/>
          </a:bodyPr>
          <a:lstStyle/>
          <a:p>
            <a:pPr algn="dist"/>
            <a:r>
              <a:rPr kumimoji="1" lang="ja-JP" altLang="en-US" sz="36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五十肩はこんなところに</a:t>
            </a:r>
            <a:r>
              <a:rPr lang="ja-JP" altLang="en-US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痛み</a:t>
            </a:r>
            <a:r>
              <a:rPr kumimoji="1" lang="ja-JP" altLang="en-US" sz="36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が出ます！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B449E7F5-981B-0863-BB37-558C82ED7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19" y="773870"/>
            <a:ext cx="1534908" cy="1729473"/>
          </a:xfr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F49F3C3-D5E9-15A4-95AF-8FFDB93EB0CA}"/>
              </a:ext>
            </a:extLst>
          </p:cNvPr>
          <p:cNvSpPr txBox="1"/>
          <p:nvPr/>
        </p:nvSpPr>
        <p:spPr>
          <a:xfrm>
            <a:off x="7543526" y="2397559"/>
            <a:ext cx="34706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早期に施術を開始することで</a:t>
            </a:r>
            <a:endParaRPr kumimoji="1" lang="en-US" altLang="ja-JP" sz="20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最短で改善します。</a:t>
            </a:r>
            <a:endParaRPr lang="en-US" altLang="ja-JP" sz="20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我慢せずに一度ご相談ください。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444CF8EF-6F7F-D17F-0048-B71BCF9AC7D2}"/>
              </a:ext>
            </a:extLst>
          </p:cNvPr>
          <p:cNvSpPr txBox="1"/>
          <p:nvPr/>
        </p:nvSpPr>
        <p:spPr>
          <a:xfrm>
            <a:off x="2365624" y="3436491"/>
            <a:ext cx="7255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2800" dirty="0">
                <a:solidFill>
                  <a:schemeClr val="accent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当てはまっていたら、</a:t>
            </a:r>
            <a:r>
              <a:rPr kumimoji="1" lang="ja-JP" altLang="en-US" sz="2800" u="sng" dirty="0">
                <a:solidFill>
                  <a:srgbClr val="FF6699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早期ケア</a:t>
            </a:r>
            <a:r>
              <a:rPr kumimoji="1" lang="ja-JP" altLang="en-US" sz="2800" dirty="0">
                <a:solidFill>
                  <a:schemeClr val="accent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をお勧めします</a:t>
            </a:r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F3D6683F-2FB6-2298-AD6B-185E9DDF3F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56" t="36898" b="21434"/>
          <a:stretch/>
        </p:blipFill>
        <p:spPr>
          <a:xfrm rot="14002372" flipH="1">
            <a:off x="8442631" y="1830413"/>
            <a:ext cx="286280" cy="287421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FFA5C0C3-D110-5226-13A8-30DFA7C45D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46149">
            <a:off x="8042160" y="-52058"/>
            <a:ext cx="478199" cy="478199"/>
          </a:xfrm>
          <a:prstGeom prst="rect">
            <a:avLst/>
          </a:prstGeom>
        </p:spPr>
      </p:pic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90AFD189-CF63-1882-6669-D9A3304ED8E1}"/>
              </a:ext>
            </a:extLst>
          </p:cNvPr>
          <p:cNvGrpSpPr/>
          <p:nvPr/>
        </p:nvGrpSpPr>
        <p:grpSpPr>
          <a:xfrm>
            <a:off x="2140058" y="773870"/>
            <a:ext cx="5320659" cy="2625521"/>
            <a:chOff x="2022445" y="780593"/>
            <a:chExt cx="5320659" cy="2625521"/>
          </a:xfrm>
        </p:grpSpPr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6DE03700-4B67-F54B-B510-94A9ADCE8EFF}"/>
                </a:ext>
              </a:extLst>
            </p:cNvPr>
            <p:cNvGrpSpPr/>
            <p:nvPr/>
          </p:nvGrpSpPr>
          <p:grpSpPr>
            <a:xfrm>
              <a:off x="2022445" y="780593"/>
              <a:ext cx="5320659" cy="2625521"/>
              <a:chOff x="2006324" y="780593"/>
              <a:chExt cx="5320659" cy="2625521"/>
            </a:xfrm>
          </p:grpSpPr>
          <p:pic>
            <p:nvPicPr>
              <p:cNvPr id="42" name="図 41">
                <a:extLst>
                  <a:ext uri="{FF2B5EF4-FFF2-40B4-BE49-F238E27FC236}">
                    <a16:creationId xmlns:a16="http://schemas.microsoft.com/office/drawing/2014/main" id="{59705183-A3F8-F77C-48E1-D14BB4A15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06324" y="780593"/>
                <a:ext cx="5320659" cy="2625521"/>
              </a:xfrm>
              <a:prstGeom prst="roundRect">
                <a:avLst/>
              </a:prstGeom>
            </p:spPr>
          </p:pic>
          <p:sp>
            <p:nvSpPr>
              <p:cNvPr id="50" name="楕円 49">
                <a:extLst>
                  <a:ext uri="{FF2B5EF4-FFF2-40B4-BE49-F238E27FC236}">
                    <a16:creationId xmlns:a16="http://schemas.microsoft.com/office/drawing/2014/main" id="{F79EFF9E-AE7D-D301-F6F3-A99A8C6D76E7}"/>
                  </a:ext>
                </a:extLst>
              </p:cNvPr>
              <p:cNvSpPr/>
              <p:nvPr/>
            </p:nvSpPr>
            <p:spPr>
              <a:xfrm>
                <a:off x="6753302" y="3020967"/>
                <a:ext cx="197858" cy="2158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7" name="楕円 46">
                <a:extLst>
                  <a:ext uri="{FF2B5EF4-FFF2-40B4-BE49-F238E27FC236}">
                    <a16:creationId xmlns:a16="http://schemas.microsoft.com/office/drawing/2014/main" id="{98047714-F1BC-C0E8-B264-2D6810796B6F}"/>
                  </a:ext>
                </a:extLst>
              </p:cNvPr>
              <p:cNvSpPr/>
              <p:nvPr/>
            </p:nvSpPr>
            <p:spPr>
              <a:xfrm>
                <a:off x="2513264" y="1460042"/>
                <a:ext cx="247161" cy="2667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9" name="楕円 48">
                <a:extLst>
                  <a:ext uri="{FF2B5EF4-FFF2-40B4-BE49-F238E27FC236}">
                    <a16:creationId xmlns:a16="http://schemas.microsoft.com/office/drawing/2014/main" id="{82EF8617-6B7D-1305-F4DF-E4E02CE093C7}"/>
                  </a:ext>
                </a:extLst>
              </p:cNvPr>
              <p:cNvSpPr/>
              <p:nvPr/>
            </p:nvSpPr>
            <p:spPr>
              <a:xfrm>
                <a:off x="6956368" y="1116032"/>
                <a:ext cx="193547" cy="2304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" name="楕円 47">
                <a:extLst>
                  <a:ext uri="{FF2B5EF4-FFF2-40B4-BE49-F238E27FC236}">
                    <a16:creationId xmlns:a16="http://schemas.microsoft.com/office/drawing/2014/main" id="{55FF80D3-4EA8-53E8-BFEC-52FB824F9FEA}"/>
                  </a:ext>
                </a:extLst>
              </p:cNvPr>
              <p:cNvSpPr/>
              <p:nvPr/>
            </p:nvSpPr>
            <p:spPr>
              <a:xfrm>
                <a:off x="4355505" y="1603148"/>
                <a:ext cx="242318" cy="2667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楕円 25">
                <a:extLst>
                  <a:ext uri="{FF2B5EF4-FFF2-40B4-BE49-F238E27FC236}">
                    <a16:creationId xmlns:a16="http://schemas.microsoft.com/office/drawing/2014/main" id="{7DEF4D86-D604-568D-2797-0B36E84CBDF5}"/>
                  </a:ext>
                </a:extLst>
              </p:cNvPr>
              <p:cNvSpPr/>
              <p:nvPr/>
            </p:nvSpPr>
            <p:spPr>
              <a:xfrm>
                <a:off x="2719654" y="1507949"/>
                <a:ext cx="559332" cy="1039477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楕円 26">
                <a:extLst>
                  <a:ext uri="{FF2B5EF4-FFF2-40B4-BE49-F238E27FC236}">
                    <a16:creationId xmlns:a16="http://schemas.microsoft.com/office/drawing/2014/main" id="{F3619758-0612-970D-9CD1-A82B226BC8CD}"/>
                  </a:ext>
                </a:extLst>
              </p:cNvPr>
              <p:cNvSpPr/>
              <p:nvPr/>
            </p:nvSpPr>
            <p:spPr>
              <a:xfrm>
                <a:off x="4506053" y="1870135"/>
                <a:ext cx="759108" cy="712621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楕円 27">
                <a:extLst>
                  <a:ext uri="{FF2B5EF4-FFF2-40B4-BE49-F238E27FC236}">
                    <a16:creationId xmlns:a16="http://schemas.microsoft.com/office/drawing/2014/main" id="{68BC0268-4401-061B-864A-A9D7465878C4}"/>
                  </a:ext>
                </a:extLst>
              </p:cNvPr>
              <p:cNvSpPr/>
              <p:nvPr/>
            </p:nvSpPr>
            <p:spPr>
              <a:xfrm>
                <a:off x="6865699" y="1437069"/>
                <a:ext cx="352105" cy="317277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楕円 28">
                <a:extLst>
                  <a:ext uri="{FF2B5EF4-FFF2-40B4-BE49-F238E27FC236}">
                    <a16:creationId xmlns:a16="http://schemas.microsoft.com/office/drawing/2014/main" id="{B1F262D2-F3A3-5803-C63C-BA39B44E7C55}"/>
                  </a:ext>
                </a:extLst>
              </p:cNvPr>
              <p:cNvSpPr/>
              <p:nvPr/>
            </p:nvSpPr>
            <p:spPr>
              <a:xfrm>
                <a:off x="6952922" y="1770125"/>
                <a:ext cx="282969" cy="1223930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C6572E1B-8C10-3003-7161-18013B1BFB78}"/>
                  </a:ext>
                </a:extLst>
              </p:cNvPr>
              <p:cNvSpPr txBox="1"/>
              <p:nvPr/>
            </p:nvSpPr>
            <p:spPr>
              <a:xfrm>
                <a:off x="2384290" y="1383757"/>
                <a:ext cx="5566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400" dirty="0">
                    <a:solidFill>
                      <a:schemeClr val="accent2"/>
                    </a:solidFill>
                  </a:rPr>
                  <a:t>❶</a:t>
                </a:r>
              </a:p>
            </p:txBody>
          </p:sp>
        </p:grp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F88504D5-2470-2172-FF4A-7C1D41047195}"/>
                </a:ext>
              </a:extLst>
            </p:cNvPr>
            <p:cNvSpPr txBox="1"/>
            <p:nvPr/>
          </p:nvSpPr>
          <p:spPr>
            <a:xfrm>
              <a:off x="6643639" y="2915708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dirty="0">
                  <a:solidFill>
                    <a:schemeClr val="accent2"/>
                  </a:solidFill>
                </a:rPr>
                <a:t>❹</a:t>
              </a:r>
              <a:endParaRPr kumimoji="1" lang="ja-JP" altLang="en-US" sz="2400" dirty="0">
                <a:solidFill>
                  <a:schemeClr val="accent2"/>
                </a:solidFill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A3982A2B-1F06-D1D9-3F25-D9BA8EF31DA6}"/>
                </a:ext>
              </a:extLst>
            </p:cNvPr>
            <p:cNvSpPr txBox="1"/>
            <p:nvPr/>
          </p:nvSpPr>
          <p:spPr>
            <a:xfrm>
              <a:off x="6823042" y="1000417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dirty="0">
                  <a:solidFill>
                    <a:schemeClr val="accent2"/>
                  </a:solidFill>
                </a:rPr>
                <a:t>❸</a:t>
              </a:r>
              <a:endParaRPr kumimoji="1" lang="ja-JP" altLang="en-US" sz="2400" dirty="0">
                <a:solidFill>
                  <a:schemeClr val="accent2"/>
                </a:solidFill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8A84888D-5C53-C319-F875-32EFFEDA955D}"/>
                </a:ext>
              </a:extLst>
            </p:cNvPr>
            <p:cNvSpPr txBox="1"/>
            <p:nvPr/>
          </p:nvSpPr>
          <p:spPr>
            <a:xfrm>
              <a:off x="4246564" y="1526863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dirty="0">
                  <a:solidFill>
                    <a:schemeClr val="accent2"/>
                  </a:solidFill>
                </a:rPr>
                <a:t>❷</a:t>
              </a:r>
              <a:endParaRPr kumimoji="1" lang="ja-JP" altLang="en-US" sz="2400" dirty="0">
                <a:solidFill>
                  <a:schemeClr val="accent2"/>
                </a:solidFill>
              </a:endParaRPr>
            </a:p>
          </p:txBody>
        </p:sp>
      </p:grp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FC1CE7D7-0C65-68A4-B296-D16EBB4EF02B}"/>
              </a:ext>
            </a:extLst>
          </p:cNvPr>
          <p:cNvCxnSpPr/>
          <p:nvPr/>
        </p:nvCxnSpPr>
        <p:spPr>
          <a:xfrm flipV="1">
            <a:off x="866775" y="4560753"/>
            <a:ext cx="10410825" cy="1383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8FFC8548-D5B3-43C1-BD4D-2D2AB5A0AEAE}"/>
              </a:ext>
            </a:extLst>
          </p:cNvPr>
          <p:cNvCxnSpPr/>
          <p:nvPr/>
        </p:nvCxnSpPr>
        <p:spPr>
          <a:xfrm flipV="1">
            <a:off x="898390" y="5208097"/>
            <a:ext cx="10410825" cy="1383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53C26BFE-7BEA-F043-7702-8392AED5DD70}"/>
              </a:ext>
            </a:extLst>
          </p:cNvPr>
          <p:cNvCxnSpPr/>
          <p:nvPr/>
        </p:nvCxnSpPr>
        <p:spPr>
          <a:xfrm flipV="1">
            <a:off x="866775" y="5855441"/>
            <a:ext cx="10410825" cy="1383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18939F1B-62B6-CEC3-68BF-DCDF9E9D0E97}"/>
              </a:ext>
            </a:extLst>
          </p:cNvPr>
          <p:cNvCxnSpPr/>
          <p:nvPr/>
        </p:nvCxnSpPr>
        <p:spPr>
          <a:xfrm flipV="1">
            <a:off x="866775" y="6495869"/>
            <a:ext cx="10410825" cy="1383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7590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>
            <a:extLst>
              <a:ext uri="{FF2B5EF4-FFF2-40B4-BE49-F238E27FC236}">
                <a16:creationId xmlns:a16="http://schemas.microsoft.com/office/drawing/2014/main" id="{EEE492AB-1184-99C0-D2FD-F9871D7D1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4" y="0"/>
            <a:ext cx="11830050" cy="1438435"/>
          </a:xfrm>
        </p:spPr>
        <p:txBody>
          <a:bodyPr>
            <a:normAutofit fontScale="90000"/>
          </a:bodyPr>
          <a:lstStyle/>
          <a:p>
            <a:pPr algn="dist"/>
            <a:r>
              <a:rPr kumimoji="1" lang="ja-JP" altLang="en-US" sz="5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五十肩はこんなところによく</a:t>
            </a:r>
            <a:r>
              <a:rPr lang="ja-JP" alt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痛み</a:t>
            </a:r>
            <a:r>
              <a:rPr kumimoji="1" lang="ja-JP" altLang="en-US" sz="5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が出ます！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3CBFCE8-97A0-A82D-8FE3-393D01E8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46149">
            <a:off x="8588722" y="-52000"/>
            <a:ext cx="574439" cy="574439"/>
          </a:xfrm>
          <a:prstGeom prst="rect">
            <a:avLst/>
          </a:prstGeom>
        </p:spPr>
      </p:pic>
      <p:pic>
        <p:nvPicPr>
          <p:cNvPr id="12" name="コンテンツ プレースホルダー 4">
            <a:extLst>
              <a:ext uri="{FF2B5EF4-FFF2-40B4-BE49-F238E27FC236}">
                <a16:creationId xmlns:a16="http://schemas.microsoft.com/office/drawing/2014/main" id="{E35434FC-B6BA-BAB2-0898-33013036B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123" y="5094121"/>
            <a:ext cx="1534908" cy="1729473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A2005F0E-08A2-3D32-973D-C8240D5F7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87" y="1358537"/>
            <a:ext cx="10233623" cy="3658253"/>
          </a:xfrm>
          <a:prstGeom prst="roundRect">
            <a:avLst/>
          </a:prstGeom>
        </p:spPr>
      </p:pic>
      <p:sp>
        <p:nvSpPr>
          <p:cNvPr id="32" name="楕円 31">
            <a:extLst>
              <a:ext uri="{FF2B5EF4-FFF2-40B4-BE49-F238E27FC236}">
                <a16:creationId xmlns:a16="http://schemas.microsoft.com/office/drawing/2014/main" id="{8F65302B-C2D1-AB8C-A4EC-0A28D22CC68A}"/>
              </a:ext>
            </a:extLst>
          </p:cNvPr>
          <p:cNvSpPr/>
          <p:nvPr/>
        </p:nvSpPr>
        <p:spPr>
          <a:xfrm>
            <a:off x="1928196" y="2280932"/>
            <a:ext cx="880412" cy="1919594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55FC39C5-9068-EA46-B41F-689483548A66}"/>
              </a:ext>
            </a:extLst>
          </p:cNvPr>
          <p:cNvSpPr/>
          <p:nvPr/>
        </p:nvSpPr>
        <p:spPr>
          <a:xfrm>
            <a:off x="4166660" y="2788887"/>
            <a:ext cx="978683" cy="95478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053DF50F-6520-B51E-1D77-D201F2969CF9}"/>
              </a:ext>
            </a:extLst>
          </p:cNvPr>
          <p:cNvSpPr/>
          <p:nvPr/>
        </p:nvSpPr>
        <p:spPr>
          <a:xfrm>
            <a:off x="7562826" y="2235042"/>
            <a:ext cx="743159" cy="64633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2853F4C4-E3B4-34A0-867B-7C6FDD5E3E83}"/>
              </a:ext>
            </a:extLst>
          </p:cNvPr>
          <p:cNvSpPr/>
          <p:nvPr/>
        </p:nvSpPr>
        <p:spPr>
          <a:xfrm>
            <a:off x="9389664" y="2870996"/>
            <a:ext cx="968123" cy="583073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楕円 35">
            <a:extLst>
              <a:ext uri="{FF2B5EF4-FFF2-40B4-BE49-F238E27FC236}">
                <a16:creationId xmlns:a16="http://schemas.microsoft.com/office/drawing/2014/main" id="{640BA100-982E-C553-8638-CBE9B18138F2}"/>
              </a:ext>
            </a:extLst>
          </p:cNvPr>
          <p:cNvSpPr/>
          <p:nvPr/>
        </p:nvSpPr>
        <p:spPr>
          <a:xfrm>
            <a:off x="7774015" y="2918875"/>
            <a:ext cx="469431" cy="128165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404ECF7-B0E5-321D-D819-2122F728C8A2}"/>
              </a:ext>
            </a:extLst>
          </p:cNvPr>
          <p:cNvSpPr txBox="1"/>
          <p:nvPr/>
        </p:nvSpPr>
        <p:spPr>
          <a:xfrm>
            <a:off x="1559478" y="5103674"/>
            <a:ext cx="80116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早期に施術を開始することにより</a:t>
            </a:r>
            <a:endParaRPr kumimoji="1" lang="en-US" altLang="ja-JP" sz="36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36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最短で症状が改善します。</a:t>
            </a:r>
            <a:endParaRPr lang="en-US" altLang="ja-JP" sz="36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我慢せずに一度ご相談ください。</a:t>
            </a: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818CFAA5-1A79-2038-C495-2E42678752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56" t="36898" b="21434"/>
          <a:stretch/>
        </p:blipFill>
        <p:spPr>
          <a:xfrm rot="14002372" flipH="1">
            <a:off x="9640267" y="6027174"/>
            <a:ext cx="343712" cy="345082"/>
          </a:xfrm>
          <a:prstGeom prst="rect">
            <a:avLst/>
          </a:prstGeom>
        </p:spPr>
      </p:pic>
      <p:sp>
        <p:nvSpPr>
          <p:cNvPr id="45" name="楕円 44">
            <a:extLst>
              <a:ext uri="{FF2B5EF4-FFF2-40B4-BE49-F238E27FC236}">
                <a16:creationId xmlns:a16="http://schemas.microsoft.com/office/drawing/2014/main" id="{60354E05-77C0-EF31-AF98-7F3965366081}"/>
              </a:ext>
            </a:extLst>
          </p:cNvPr>
          <p:cNvSpPr/>
          <p:nvPr/>
        </p:nvSpPr>
        <p:spPr>
          <a:xfrm>
            <a:off x="1484299" y="2312951"/>
            <a:ext cx="376888" cy="381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F310272-32C7-C7B3-8902-A9463C5785C7}"/>
              </a:ext>
            </a:extLst>
          </p:cNvPr>
          <p:cNvSpPr txBox="1"/>
          <p:nvPr/>
        </p:nvSpPr>
        <p:spPr>
          <a:xfrm>
            <a:off x="1357629" y="2180546"/>
            <a:ext cx="556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accent2"/>
                </a:solidFill>
              </a:rPr>
              <a:t>❶</a:t>
            </a:r>
          </a:p>
        </p:txBody>
      </p:sp>
      <p:sp>
        <p:nvSpPr>
          <p:cNvPr id="46" name="楕円 45">
            <a:extLst>
              <a:ext uri="{FF2B5EF4-FFF2-40B4-BE49-F238E27FC236}">
                <a16:creationId xmlns:a16="http://schemas.microsoft.com/office/drawing/2014/main" id="{E8C50C35-75E0-C460-7F11-D862ACB0B2D4}"/>
              </a:ext>
            </a:extLst>
          </p:cNvPr>
          <p:cNvSpPr/>
          <p:nvPr/>
        </p:nvSpPr>
        <p:spPr>
          <a:xfrm>
            <a:off x="4343729" y="2369354"/>
            <a:ext cx="376888" cy="381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楕円 46">
            <a:extLst>
              <a:ext uri="{FF2B5EF4-FFF2-40B4-BE49-F238E27FC236}">
                <a16:creationId xmlns:a16="http://schemas.microsoft.com/office/drawing/2014/main" id="{F564B357-CC1C-7A87-D9E1-80B04B3EC3BA}"/>
              </a:ext>
            </a:extLst>
          </p:cNvPr>
          <p:cNvSpPr/>
          <p:nvPr/>
        </p:nvSpPr>
        <p:spPr>
          <a:xfrm>
            <a:off x="7820286" y="1656962"/>
            <a:ext cx="376888" cy="381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9" name="楕円 48">
            <a:extLst>
              <a:ext uri="{FF2B5EF4-FFF2-40B4-BE49-F238E27FC236}">
                <a16:creationId xmlns:a16="http://schemas.microsoft.com/office/drawing/2014/main" id="{C5B71B0D-88B2-5541-FF48-E42A33E518CE}"/>
              </a:ext>
            </a:extLst>
          </p:cNvPr>
          <p:cNvSpPr/>
          <p:nvPr/>
        </p:nvSpPr>
        <p:spPr>
          <a:xfrm>
            <a:off x="10357787" y="2489477"/>
            <a:ext cx="376888" cy="381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楕円 49">
            <a:extLst>
              <a:ext uri="{FF2B5EF4-FFF2-40B4-BE49-F238E27FC236}">
                <a16:creationId xmlns:a16="http://schemas.microsoft.com/office/drawing/2014/main" id="{9E727D80-A72E-7573-E74B-53E3E7A33082}"/>
              </a:ext>
            </a:extLst>
          </p:cNvPr>
          <p:cNvSpPr/>
          <p:nvPr/>
        </p:nvSpPr>
        <p:spPr>
          <a:xfrm>
            <a:off x="7820286" y="4339117"/>
            <a:ext cx="376888" cy="381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A1443CC-4080-48AB-73A3-F7BD535D6FDA}"/>
              </a:ext>
            </a:extLst>
          </p:cNvPr>
          <p:cNvSpPr txBox="1"/>
          <p:nvPr/>
        </p:nvSpPr>
        <p:spPr>
          <a:xfrm>
            <a:off x="4204626" y="2238899"/>
            <a:ext cx="451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accent2"/>
                </a:solidFill>
              </a:rPr>
              <a:t>❷</a:t>
            </a:r>
            <a:endParaRPr kumimoji="1" lang="ja-JP" altLang="en-US" sz="3600" dirty="0">
              <a:solidFill>
                <a:schemeClr val="accent2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4CD60924-FEBB-DF73-DB42-9017AE0423CE}"/>
              </a:ext>
            </a:extLst>
          </p:cNvPr>
          <p:cNvSpPr txBox="1"/>
          <p:nvPr/>
        </p:nvSpPr>
        <p:spPr>
          <a:xfrm>
            <a:off x="7680768" y="1561327"/>
            <a:ext cx="556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accent2"/>
                </a:solidFill>
              </a:rPr>
              <a:t>❸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6757695E-BA60-8D88-3465-21E33EE2BF2D}"/>
              </a:ext>
            </a:extLst>
          </p:cNvPr>
          <p:cNvSpPr txBox="1"/>
          <p:nvPr/>
        </p:nvSpPr>
        <p:spPr>
          <a:xfrm>
            <a:off x="7697906" y="4227910"/>
            <a:ext cx="556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accent2"/>
                </a:solidFill>
              </a:rPr>
              <a:t>❺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16BDD071-F629-8F10-9CD8-A9E54F806E1A}"/>
              </a:ext>
            </a:extLst>
          </p:cNvPr>
          <p:cNvSpPr txBox="1"/>
          <p:nvPr/>
        </p:nvSpPr>
        <p:spPr>
          <a:xfrm>
            <a:off x="10240719" y="2357071"/>
            <a:ext cx="556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accent2"/>
                </a:solidFill>
              </a:rPr>
              <a:t>❹</a:t>
            </a:r>
          </a:p>
        </p:txBody>
      </p:sp>
    </p:spTree>
    <p:extLst>
      <p:ext uri="{BB962C8B-B14F-4D97-AF65-F5344CB8AC3E}">
        <p14:creationId xmlns:p14="http://schemas.microsoft.com/office/powerpoint/2010/main" val="42789006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23CBFCE8-97A0-A82D-8FE3-393D01E8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46149">
            <a:off x="8588722" y="-52000"/>
            <a:ext cx="574439" cy="574439"/>
          </a:xfrm>
          <a:prstGeom prst="rect">
            <a:avLst/>
          </a:prstGeom>
        </p:spPr>
      </p:pic>
      <p:pic>
        <p:nvPicPr>
          <p:cNvPr id="12" name="コンテンツ プレースホルダー 4">
            <a:extLst>
              <a:ext uri="{FF2B5EF4-FFF2-40B4-BE49-F238E27FC236}">
                <a16:creationId xmlns:a16="http://schemas.microsoft.com/office/drawing/2014/main" id="{E35434FC-B6BA-BAB2-0898-33013036B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703" y="5431613"/>
            <a:ext cx="1213327" cy="1367128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A2005F0E-08A2-3D32-973D-C8240D5F7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1" y="57482"/>
            <a:ext cx="11994777" cy="5362595"/>
          </a:xfrm>
          <a:prstGeom prst="roundRect">
            <a:avLst/>
          </a:prstGeom>
        </p:spPr>
      </p:pic>
      <p:sp>
        <p:nvSpPr>
          <p:cNvPr id="32" name="楕円 31">
            <a:extLst>
              <a:ext uri="{FF2B5EF4-FFF2-40B4-BE49-F238E27FC236}">
                <a16:creationId xmlns:a16="http://schemas.microsoft.com/office/drawing/2014/main" id="{8F65302B-C2D1-AB8C-A4EC-0A28D22CC68A}"/>
              </a:ext>
            </a:extLst>
          </p:cNvPr>
          <p:cNvSpPr/>
          <p:nvPr/>
        </p:nvSpPr>
        <p:spPr>
          <a:xfrm>
            <a:off x="1303923" y="1561327"/>
            <a:ext cx="880412" cy="1919594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55FC39C5-9068-EA46-B41F-689483548A66}"/>
              </a:ext>
            </a:extLst>
          </p:cNvPr>
          <p:cNvSpPr/>
          <p:nvPr/>
        </p:nvSpPr>
        <p:spPr>
          <a:xfrm>
            <a:off x="4014520" y="2275816"/>
            <a:ext cx="978683" cy="95478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053DF50F-6520-B51E-1D77-D201F2969CF9}"/>
              </a:ext>
            </a:extLst>
          </p:cNvPr>
          <p:cNvSpPr/>
          <p:nvPr/>
        </p:nvSpPr>
        <p:spPr>
          <a:xfrm>
            <a:off x="7871866" y="1406625"/>
            <a:ext cx="743159" cy="64633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2853F4C4-E3B4-34A0-867B-7C6FDD5E3E83}"/>
              </a:ext>
            </a:extLst>
          </p:cNvPr>
          <p:cNvSpPr/>
          <p:nvPr/>
        </p:nvSpPr>
        <p:spPr>
          <a:xfrm>
            <a:off x="10218867" y="2381472"/>
            <a:ext cx="1080974" cy="583073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楕円 35">
            <a:extLst>
              <a:ext uri="{FF2B5EF4-FFF2-40B4-BE49-F238E27FC236}">
                <a16:creationId xmlns:a16="http://schemas.microsoft.com/office/drawing/2014/main" id="{640BA100-982E-C553-8638-CBE9B18138F2}"/>
              </a:ext>
            </a:extLst>
          </p:cNvPr>
          <p:cNvSpPr/>
          <p:nvPr/>
        </p:nvSpPr>
        <p:spPr>
          <a:xfrm>
            <a:off x="8150903" y="2123958"/>
            <a:ext cx="469431" cy="2215159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404ECF7-B0E5-321D-D819-2122F728C8A2}"/>
              </a:ext>
            </a:extLst>
          </p:cNvPr>
          <p:cNvSpPr txBox="1"/>
          <p:nvPr/>
        </p:nvSpPr>
        <p:spPr>
          <a:xfrm>
            <a:off x="1782990" y="5517489"/>
            <a:ext cx="80116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早期に施術を開始することにより</a:t>
            </a:r>
            <a:endParaRPr kumimoji="1" lang="en-US" altLang="ja-JP" sz="36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36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最短で症状が改善します。</a:t>
            </a:r>
            <a:endParaRPr lang="en-US" altLang="ja-JP" sz="36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endParaRPr kumimoji="1" lang="ja-JP" altLang="en-US" sz="36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818CFAA5-1A79-2038-C495-2E42678752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56" t="36898" b="21434"/>
          <a:stretch/>
        </p:blipFill>
        <p:spPr>
          <a:xfrm rot="14002372" flipH="1">
            <a:off x="9640267" y="6027174"/>
            <a:ext cx="343712" cy="345082"/>
          </a:xfrm>
          <a:prstGeom prst="rect">
            <a:avLst/>
          </a:prstGeom>
        </p:spPr>
      </p:pic>
      <p:sp>
        <p:nvSpPr>
          <p:cNvPr id="45" name="楕円 44">
            <a:extLst>
              <a:ext uri="{FF2B5EF4-FFF2-40B4-BE49-F238E27FC236}">
                <a16:creationId xmlns:a16="http://schemas.microsoft.com/office/drawing/2014/main" id="{60354E05-77C0-EF31-AF98-7F3965366081}"/>
              </a:ext>
            </a:extLst>
          </p:cNvPr>
          <p:cNvSpPr/>
          <p:nvPr/>
        </p:nvSpPr>
        <p:spPr>
          <a:xfrm>
            <a:off x="821025" y="2658175"/>
            <a:ext cx="376888" cy="3373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F310272-32C7-C7B3-8902-A9463C5785C7}"/>
              </a:ext>
            </a:extLst>
          </p:cNvPr>
          <p:cNvSpPr txBox="1"/>
          <p:nvPr/>
        </p:nvSpPr>
        <p:spPr>
          <a:xfrm>
            <a:off x="707490" y="2503708"/>
            <a:ext cx="596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accent2"/>
                </a:solidFill>
              </a:rPr>
              <a:t>❶</a:t>
            </a:r>
          </a:p>
        </p:txBody>
      </p:sp>
      <p:sp>
        <p:nvSpPr>
          <p:cNvPr id="46" name="楕円 45">
            <a:extLst>
              <a:ext uri="{FF2B5EF4-FFF2-40B4-BE49-F238E27FC236}">
                <a16:creationId xmlns:a16="http://schemas.microsoft.com/office/drawing/2014/main" id="{E8C50C35-75E0-C460-7F11-D862ACB0B2D4}"/>
              </a:ext>
            </a:extLst>
          </p:cNvPr>
          <p:cNvSpPr/>
          <p:nvPr/>
        </p:nvSpPr>
        <p:spPr>
          <a:xfrm>
            <a:off x="4126974" y="1693732"/>
            <a:ext cx="376888" cy="381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楕円 46">
            <a:extLst>
              <a:ext uri="{FF2B5EF4-FFF2-40B4-BE49-F238E27FC236}">
                <a16:creationId xmlns:a16="http://schemas.microsoft.com/office/drawing/2014/main" id="{F564B357-CC1C-7A87-D9E1-80B04B3EC3BA}"/>
              </a:ext>
            </a:extLst>
          </p:cNvPr>
          <p:cNvSpPr/>
          <p:nvPr/>
        </p:nvSpPr>
        <p:spPr>
          <a:xfrm>
            <a:off x="8055002" y="936829"/>
            <a:ext cx="376888" cy="381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9" name="楕円 48">
            <a:extLst>
              <a:ext uri="{FF2B5EF4-FFF2-40B4-BE49-F238E27FC236}">
                <a16:creationId xmlns:a16="http://schemas.microsoft.com/office/drawing/2014/main" id="{C5B71B0D-88B2-5541-FF48-E42A33E518CE}"/>
              </a:ext>
            </a:extLst>
          </p:cNvPr>
          <p:cNvSpPr/>
          <p:nvPr/>
        </p:nvSpPr>
        <p:spPr>
          <a:xfrm>
            <a:off x="10824571" y="1671437"/>
            <a:ext cx="304138" cy="381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楕円 49">
            <a:extLst>
              <a:ext uri="{FF2B5EF4-FFF2-40B4-BE49-F238E27FC236}">
                <a16:creationId xmlns:a16="http://schemas.microsoft.com/office/drawing/2014/main" id="{9E727D80-A72E-7573-E74B-53E3E7A33082}"/>
              </a:ext>
            </a:extLst>
          </p:cNvPr>
          <p:cNvSpPr/>
          <p:nvPr/>
        </p:nvSpPr>
        <p:spPr>
          <a:xfrm>
            <a:off x="7820286" y="4339117"/>
            <a:ext cx="376888" cy="381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A1443CC-4080-48AB-73A3-F7BD535D6FDA}"/>
              </a:ext>
            </a:extLst>
          </p:cNvPr>
          <p:cNvSpPr txBox="1"/>
          <p:nvPr/>
        </p:nvSpPr>
        <p:spPr>
          <a:xfrm>
            <a:off x="4014520" y="1588711"/>
            <a:ext cx="451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accent2"/>
                </a:solidFill>
              </a:rPr>
              <a:t>❷</a:t>
            </a:r>
            <a:endParaRPr kumimoji="1" lang="ja-JP" altLang="en-US" sz="3600" dirty="0">
              <a:solidFill>
                <a:schemeClr val="accent2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4CD60924-FEBB-DF73-DB42-9017AE0423CE}"/>
              </a:ext>
            </a:extLst>
          </p:cNvPr>
          <p:cNvSpPr txBox="1"/>
          <p:nvPr/>
        </p:nvSpPr>
        <p:spPr>
          <a:xfrm>
            <a:off x="7934405" y="814070"/>
            <a:ext cx="556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accent2"/>
                </a:solidFill>
              </a:rPr>
              <a:t>❸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6757695E-BA60-8D88-3465-21E33EE2BF2D}"/>
              </a:ext>
            </a:extLst>
          </p:cNvPr>
          <p:cNvSpPr txBox="1"/>
          <p:nvPr/>
        </p:nvSpPr>
        <p:spPr>
          <a:xfrm>
            <a:off x="7697906" y="4227910"/>
            <a:ext cx="556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accent2"/>
                </a:solidFill>
              </a:rPr>
              <a:t>❺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16BDD071-F629-8F10-9CD8-A9E54F806E1A}"/>
              </a:ext>
            </a:extLst>
          </p:cNvPr>
          <p:cNvSpPr txBox="1"/>
          <p:nvPr/>
        </p:nvSpPr>
        <p:spPr>
          <a:xfrm>
            <a:off x="10698300" y="1561327"/>
            <a:ext cx="556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accent2"/>
                </a:solidFill>
              </a:rPr>
              <a:t>❹</a:t>
            </a:r>
          </a:p>
        </p:txBody>
      </p:sp>
    </p:spTree>
    <p:extLst>
      <p:ext uri="{BB962C8B-B14F-4D97-AF65-F5344CB8AC3E}">
        <p14:creationId xmlns:p14="http://schemas.microsoft.com/office/powerpoint/2010/main" val="17298989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7EC12E36-2717-3340-4DE7-1C8CCE6FACA8}"/>
              </a:ext>
            </a:extLst>
          </p:cNvPr>
          <p:cNvSpPr/>
          <p:nvPr/>
        </p:nvSpPr>
        <p:spPr>
          <a:xfrm>
            <a:off x="84533" y="885083"/>
            <a:ext cx="12022931" cy="58655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200000"/>
              </a:lnSpc>
            </a:pPr>
            <a:r>
              <a:rPr lang="ja-JP" altLang="en-US" sz="2800" dirty="0">
                <a:solidFill>
                  <a:schemeClr val="accent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❶</a:t>
            </a:r>
            <a:r>
              <a:rPr lang="ja-JP" altLang="en-US" sz="2400" dirty="0">
                <a:solidFill>
                  <a:schemeClr val="accent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肩の横部分に筋肉のコリ、柔軟性不足、神経・血管圧迫などの影響により　　　　　　</a:t>
            </a:r>
            <a:r>
              <a:rPr lang="ja-JP" altLang="en-US" sz="28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「重だるいやドーンとする痛み」</a:t>
            </a:r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が出ます。</a:t>
            </a:r>
          </a:p>
          <a:p>
            <a:pPr>
              <a:lnSpc>
                <a:spcPct val="200000"/>
              </a:lnSpc>
            </a:pPr>
            <a:r>
              <a:rPr lang="ja-JP" altLang="en-US" sz="2800" dirty="0">
                <a:solidFill>
                  <a:schemeClr val="accent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❷</a:t>
            </a:r>
            <a:r>
              <a:rPr lang="ja-JP" altLang="en-US" sz="2400" dirty="0">
                <a:solidFill>
                  <a:schemeClr val="accent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3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肩の前面や奥の方へ炎症による、</a:t>
            </a:r>
            <a:r>
              <a:rPr lang="ja-JP" altLang="en-US" sz="3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「ズキズキ・鋭い痛み」</a:t>
            </a:r>
            <a:r>
              <a:rPr lang="ja-JP" altLang="en-US" sz="3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を感じます。</a:t>
            </a:r>
          </a:p>
          <a:p>
            <a:pPr>
              <a:lnSpc>
                <a:spcPct val="200000"/>
              </a:lnSpc>
            </a:pPr>
            <a:r>
              <a:rPr lang="ja-JP" altLang="en-US" sz="2800" dirty="0">
                <a:solidFill>
                  <a:schemeClr val="accent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❸</a:t>
            </a:r>
            <a:r>
              <a:rPr lang="ja-JP" altLang="en-US" sz="2400" dirty="0">
                <a:solidFill>
                  <a:schemeClr val="accent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3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肩の後ろ、脇、肩甲骨周りにも痛みを感じることがあります。</a:t>
            </a:r>
          </a:p>
          <a:p>
            <a:pPr>
              <a:lnSpc>
                <a:spcPct val="200000"/>
              </a:lnSpc>
            </a:pPr>
            <a:r>
              <a:rPr lang="ja-JP" altLang="en-US" sz="2800" dirty="0">
                <a:solidFill>
                  <a:schemeClr val="accent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❹</a:t>
            </a:r>
            <a:r>
              <a:rPr lang="ja-JP" altLang="en-US" sz="2400" dirty="0">
                <a:solidFill>
                  <a:schemeClr val="accent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3000" dirty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五十肩の痛みをかばい、力が入り続けて痛みが出ます。</a:t>
            </a:r>
            <a:endParaRPr lang="en-US" altLang="ja-JP" sz="30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sz="2800" dirty="0">
                <a:solidFill>
                  <a:schemeClr val="accent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❺ </a:t>
            </a:r>
            <a:r>
              <a:rPr lang="ja-JP" altLang="en-US" sz="2700" dirty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上腕</a:t>
            </a:r>
            <a:r>
              <a:rPr lang="en-US" altLang="ja-JP" sz="27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〜</a:t>
            </a:r>
            <a:r>
              <a:rPr lang="ja-JP" altLang="en-US" sz="27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前腕全体的に、</a:t>
            </a:r>
            <a:r>
              <a:rPr lang="ja-JP" altLang="en-US" sz="2700" dirty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重だるい</a:t>
            </a:r>
            <a:r>
              <a:rPr lang="ja-JP" altLang="en-US" sz="27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痛みやシビレを感じることもあります。</a:t>
            </a:r>
            <a:endParaRPr lang="ja-JP" altLang="en-US" sz="28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922E0F8-CC61-7A43-E4E6-BAD270895BFF}"/>
              </a:ext>
            </a:extLst>
          </p:cNvPr>
          <p:cNvSpPr txBox="1"/>
          <p:nvPr/>
        </p:nvSpPr>
        <p:spPr>
          <a:xfrm>
            <a:off x="285750" y="107360"/>
            <a:ext cx="117371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4400" dirty="0">
                <a:solidFill>
                  <a:schemeClr val="accent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当てはまっていたら、</a:t>
            </a:r>
            <a:r>
              <a:rPr kumimoji="1" lang="ja-JP" altLang="en-US" sz="4400" u="sng" dirty="0"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早期ケア</a:t>
            </a:r>
            <a:r>
              <a:rPr kumimoji="1" lang="ja-JP" altLang="en-US" sz="4400" dirty="0">
                <a:solidFill>
                  <a:schemeClr val="accent2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をお勧めします！</a:t>
            </a: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FC21C5C2-EF2A-4664-DE0F-9EB14642B6FD}"/>
              </a:ext>
            </a:extLst>
          </p:cNvPr>
          <p:cNvCxnSpPr>
            <a:cxnSpLocks/>
          </p:cNvCxnSpPr>
          <p:nvPr/>
        </p:nvCxnSpPr>
        <p:spPr>
          <a:xfrm>
            <a:off x="688179" y="2089680"/>
            <a:ext cx="10815640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AA2D0EFA-34F7-AACF-1E19-EC91D15D35D2}"/>
              </a:ext>
            </a:extLst>
          </p:cNvPr>
          <p:cNvCxnSpPr>
            <a:cxnSpLocks/>
          </p:cNvCxnSpPr>
          <p:nvPr/>
        </p:nvCxnSpPr>
        <p:spPr>
          <a:xfrm>
            <a:off x="597691" y="4003084"/>
            <a:ext cx="10815640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3EF55A9E-1F12-8ABA-1E66-6EAD1A36C5A3}"/>
              </a:ext>
            </a:extLst>
          </p:cNvPr>
          <p:cNvCxnSpPr>
            <a:cxnSpLocks/>
          </p:cNvCxnSpPr>
          <p:nvPr/>
        </p:nvCxnSpPr>
        <p:spPr>
          <a:xfrm>
            <a:off x="597691" y="5727109"/>
            <a:ext cx="10815640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376B53F7-135A-776E-49D8-34A95336EDBE}"/>
              </a:ext>
            </a:extLst>
          </p:cNvPr>
          <p:cNvCxnSpPr>
            <a:cxnSpLocks/>
          </p:cNvCxnSpPr>
          <p:nvPr/>
        </p:nvCxnSpPr>
        <p:spPr>
          <a:xfrm>
            <a:off x="597691" y="4860334"/>
            <a:ext cx="10815640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ACCDAC60-356D-FC56-C5C9-F09EEAAE383E}"/>
              </a:ext>
            </a:extLst>
          </p:cNvPr>
          <p:cNvCxnSpPr>
            <a:cxnSpLocks/>
          </p:cNvCxnSpPr>
          <p:nvPr/>
        </p:nvCxnSpPr>
        <p:spPr>
          <a:xfrm>
            <a:off x="597691" y="3027500"/>
            <a:ext cx="10815640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0181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815904-E873-F0B3-6D5C-35F3BE8C1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9572" y="1000150"/>
            <a:ext cx="12511144" cy="3131097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222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オスグッド</a:t>
            </a:r>
            <a:br>
              <a:rPr kumimoji="1" lang="en-US" altLang="ja-JP" sz="179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</a:br>
            <a:r>
              <a:rPr kumimoji="1" lang="ja-JP" altLang="en-US" sz="179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専門治療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C94B0EE-011E-F70D-C894-A890AF0A1E6C}"/>
              </a:ext>
            </a:extLst>
          </p:cNvPr>
          <p:cNvSpPr/>
          <p:nvPr/>
        </p:nvSpPr>
        <p:spPr>
          <a:xfrm>
            <a:off x="619435" y="5561886"/>
            <a:ext cx="5019565" cy="1027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完全予約制</a:t>
            </a:r>
            <a:endParaRPr kumimoji="1" lang="ja-JP" altLang="en-US" sz="6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F7C416F-303D-C53E-3686-034B19C2D4BE}"/>
              </a:ext>
            </a:extLst>
          </p:cNvPr>
          <p:cNvSpPr/>
          <p:nvPr/>
        </p:nvSpPr>
        <p:spPr>
          <a:xfrm>
            <a:off x="6475999" y="5561886"/>
            <a:ext cx="5019565" cy="102797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改善率</a:t>
            </a:r>
            <a:r>
              <a:rPr kumimoji="1" lang="en-US" altLang="ja-JP" sz="6600" dirty="0">
                <a:latin typeface="Arial Black" panose="020B0A04020102020204" pitchFamily="34" charset="0"/>
                <a:ea typeface="HGP創英角ｺﾞｼｯｸUB" panose="020B0900000000000000" pitchFamily="50" charset="-128"/>
              </a:rPr>
              <a:t>95</a:t>
            </a:r>
            <a:r>
              <a:rPr kumimoji="1" lang="ja-JP" altLang="en-US" sz="6600" dirty="0">
                <a:latin typeface="Arial Black" panose="020B0A04020102020204" pitchFamily="34" charset="0"/>
                <a:ea typeface="HGP創英角ｺﾞｼｯｸUB" panose="020B0900000000000000" pitchFamily="50" charset="-128"/>
              </a:rPr>
              <a:t>％</a:t>
            </a:r>
          </a:p>
        </p:txBody>
      </p:sp>
    </p:spTree>
    <p:extLst>
      <p:ext uri="{BB962C8B-B14F-4D97-AF65-F5344CB8AC3E}">
        <p14:creationId xmlns:p14="http://schemas.microsoft.com/office/powerpoint/2010/main" val="13408663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815904-E873-F0B3-6D5C-35F3BE8C1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9141" y="2320119"/>
            <a:ext cx="12310281" cy="3153435"/>
          </a:xfrm>
        </p:spPr>
        <p:txBody>
          <a:bodyPr>
            <a:noAutofit/>
          </a:bodyPr>
          <a:lstStyle/>
          <a:p>
            <a:pPr algn="ctr"/>
            <a:r>
              <a:rPr kumimoji="1" lang="ja-JP" altLang="en-US" sz="235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五 十 肩 </a:t>
            </a:r>
            <a:r>
              <a:rPr kumimoji="1" lang="ja-JP" altLang="en-US" sz="15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専門治療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C94B0EE-011E-F70D-C894-A890AF0A1E6C}"/>
              </a:ext>
            </a:extLst>
          </p:cNvPr>
          <p:cNvSpPr/>
          <p:nvPr/>
        </p:nvSpPr>
        <p:spPr>
          <a:xfrm>
            <a:off x="0" y="0"/>
            <a:ext cx="12192000" cy="102797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夜間痛くて寝れない、手を後ろに回すと激痛が走る</a:t>
            </a:r>
            <a:endParaRPr kumimoji="1" lang="en-US" altLang="ja-JP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そんな悩みを最短で解決します。</a:t>
            </a:r>
          </a:p>
        </p:txBody>
      </p:sp>
    </p:spTree>
    <p:extLst>
      <p:ext uri="{BB962C8B-B14F-4D97-AF65-F5344CB8AC3E}">
        <p14:creationId xmlns:p14="http://schemas.microsoft.com/office/powerpoint/2010/main" val="41903773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815904-E873-F0B3-6D5C-35F3BE8C1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19388"/>
            <a:ext cx="12225618" cy="3098823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149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五 十 肩 専 門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C94B0EE-011E-F70D-C894-A890AF0A1E6C}"/>
              </a:ext>
            </a:extLst>
          </p:cNvPr>
          <p:cNvSpPr/>
          <p:nvPr/>
        </p:nvSpPr>
        <p:spPr>
          <a:xfrm>
            <a:off x="3682925" y="5509175"/>
            <a:ext cx="5019565" cy="102797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6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完全予約制</a:t>
            </a:r>
            <a:endParaRPr kumimoji="1" lang="ja-JP" altLang="en-US" sz="6600" dirty="0">
              <a:solidFill>
                <a:srgbClr val="00206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347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D168DAE8-11C0-6775-44E1-3EB4CEC20D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19" r="43798" b="33158"/>
          <a:stretch/>
        </p:blipFill>
        <p:spPr>
          <a:xfrm>
            <a:off x="-13695" y="4146"/>
            <a:ext cx="3065476" cy="344658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3060217-865B-76D9-2457-FA93FE1085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5" t="6881" r="29123" b="46335"/>
          <a:stretch/>
        </p:blipFill>
        <p:spPr>
          <a:xfrm rot="5400000">
            <a:off x="8745820" y="122041"/>
            <a:ext cx="3477772" cy="321080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B825EF2-0D4B-E0F2-7B41-D5D4634F64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t="35615" r="48285" b="3861"/>
          <a:stretch/>
        </p:blipFill>
        <p:spPr>
          <a:xfrm>
            <a:off x="3068246" y="968"/>
            <a:ext cx="2448379" cy="350025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65B5C8B-2C54-C5B2-97FC-CD55E658A9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7" t="7452" r="4766" b="41135"/>
          <a:stretch/>
        </p:blipFill>
        <p:spPr>
          <a:xfrm>
            <a:off x="5533092" y="13790"/>
            <a:ext cx="3296652" cy="345213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89B09A0-EC0A-4E84-23AC-DB358CB833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7" t="32192" r="4802" b="28757"/>
          <a:stretch/>
        </p:blipFill>
        <p:spPr>
          <a:xfrm>
            <a:off x="3068247" y="3465925"/>
            <a:ext cx="2464845" cy="363478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D104704-1377-97BF-42A5-6966E6B9DB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" t="18070" r="51357" b="36842"/>
          <a:stretch/>
        </p:blipFill>
        <p:spPr>
          <a:xfrm>
            <a:off x="12927" y="3465925"/>
            <a:ext cx="3038854" cy="406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54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773CF3F-B06E-7DF5-E85C-1C7AFE408942}"/>
              </a:ext>
            </a:extLst>
          </p:cNvPr>
          <p:cNvSpPr/>
          <p:nvPr/>
        </p:nvSpPr>
        <p:spPr>
          <a:xfrm>
            <a:off x="0" y="3681663"/>
            <a:ext cx="6352676" cy="28392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600" b="1" dirty="0">
                <a:solidFill>
                  <a:schemeClr val="tx1"/>
                </a:solidFill>
              </a:rPr>
              <a:t>骨盤矯正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8232A42-6201-67D6-B81B-5A765FB2C5BB}"/>
              </a:ext>
            </a:extLst>
          </p:cNvPr>
          <p:cNvSpPr/>
          <p:nvPr/>
        </p:nvSpPr>
        <p:spPr>
          <a:xfrm>
            <a:off x="0" y="337137"/>
            <a:ext cx="6352676" cy="28392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600" b="1" dirty="0">
                <a:solidFill>
                  <a:schemeClr val="tx1"/>
                </a:solidFill>
              </a:rPr>
              <a:t>筋膜整体</a:t>
            </a:r>
          </a:p>
        </p:txBody>
      </p:sp>
      <p:pic>
        <p:nvPicPr>
          <p:cNvPr id="8" name="コンテンツ プレースホルダー 3">
            <a:extLst>
              <a:ext uri="{FF2B5EF4-FFF2-40B4-BE49-F238E27FC236}">
                <a16:creationId xmlns:a16="http://schemas.microsoft.com/office/drawing/2014/main" id="{4FB22306-6CF4-2BA5-0017-C4F2D871D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69" b="98417" l="3500" r="99250">
                        <a14:foregroundMark x1="9875" y1="92744" x2="9875" y2="92744"/>
                        <a14:foregroundMark x1="8250" y1="98153" x2="8250" y2="98153"/>
                        <a14:foregroundMark x1="3625" y1="96966" x2="3625" y2="96966"/>
                        <a14:foregroundMark x1="95125" y1="92348" x2="95125" y2="92348"/>
                        <a14:foregroundMark x1="99250" y1="98417" x2="99250" y2="98417"/>
                        <a14:foregroundMark x1="47875" y1="6069" x2="47875" y2="6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686" y="195309"/>
            <a:ext cx="5669690" cy="5339252"/>
          </a:xfrm>
          <a:prstGeom prst="rect">
            <a:avLst/>
          </a:prstGeom>
        </p:spPr>
      </p:pic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9B7B4976-B505-9BC6-4073-A7ECD8A4EFD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60034" y="5534561"/>
            <a:ext cx="10515600" cy="435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ln w="3175">
                  <a:solidFill>
                    <a:schemeClr val="bg1"/>
                  </a:solidFill>
                </a:ln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　　　</a:t>
            </a:r>
            <a:r>
              <a:rPr kumimoji="1" lang="ja-JP" altLang="en-US" sz="4000" b="1" dirty="0">
                <a:ln w="3175">
                  <a:solidFill>
                    <a:schemeClr val="bg1"/>
                  </a:solidFill>
                </a:ln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院長　加藤健</a:t>
            </a:r>
            <a:endParaRPr kumimoji="1" lang="en-US" altLang="ja-JP" sz="4000" b="1" dirty="0">
              <a:ln w="3175">
                <a:solidFill>
                  <a:schemeClr val="bg1"/>
                </a:solidFill>
              </a:ln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4000" b="1" dirty="0">
                <a:ln w="3175">
                  <a:solidFill>
                    <a:schemeClr val="bg1"/>
                  </a:solidFill>
                </a:ln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柔道整復師（国家資格）</a:t>
            </a:r>
            <a:endParaRPr kumimoji="1" lang="ja-JP" altLang="en-US" sz="4000" b="1" dirty="0">
              <a:ln w="3175">
                <a:solidFill>
                  <a:schemeClr val="bg1"/>
                </a:solidFill>
              </a:ln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6502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E37B35-5882-4E9D-929D-F45E5592B83E}"/>
              </a:ext>
            </a:extLst>
          </p:cNvPr>
          <p:cNvSpPr/>
          <p:nvPr/>
        </p:nvSpPr>
        <p:spPr>
          <a:xfrm>
            <a:off x="1445835" y="4884166"/>
            <a:ext cx="8891337" cy="565484"/>
          </a:xfrm>
          <a:prstGeom prst="rect">
            <a:avLst/>
          </a:prstGeom>
          <a:solidFill>
            <a:srgbClr val="FFFF00">
              <a:tint val="66000"/>
              <a:satMod val="160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CA680B1-B4A5-550B-37B8-740DDC60C792}"/>
              </a:ext>
            </a:extLst>
          </p:cNvPr>
          <p:cNvSpPr/>
          <p:nvPr/>
        </p:nvSpPr>
        <p:spPr>
          <a:xfrm>
            <a:off x="1445835" y="3218064"/>
            <a:ext cx="8891337" cy="565484"/>
          </a:xfrm>
          <a:prstGeom prst="rect">
            <a:avLst/>
          </a:prstGeom>
          <a:solidFill>
            <a:srgbClr val="FFFF00">
              <a:tint val="66000"/>
              <a:satMod val="160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33E2B8-CE6F-906A-33B1-E581E6FDD50F}"/>
              </a:ext>
            </a:extLst>
          </p:cNvPr>
          <p:cNvSpPr txBox="1"/>
          <p:nvPr/>
        </p:nvSpPr>
        <p:spPr>
          <a:xfrm>
            <a:off x="0" y="130652"/>
            <a:ext cx="1247201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本気で良くしたいと</a:t>
            </a:r>
            <a:endParaRPr kumimoji="1" lang="en-US" altLang="ja-JP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1" lang="ja-JP" alt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思っているあなたへ</a:t>
            </a:r>
            <a:endParaRPr kumimoji="1" lang="en-US" altLang="ja-JP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ja-JP" altLang="en-US" sz="9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この腰痛はもう</a:t>
            </a:r>
            <a:endParaRPr lang="en-US" altLang="ja-JP" sz="96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9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ja-JP" altLang="en-US" sz="9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治らないのか・・</a:t>
            </a:r>
            <a:endParaRPr lang="en-US" altLang="ja-JP" sz="96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と諦めないでください</a:t>
            </a:r>
            <a:endParaRPr lang="en-US" altLang="ja-JP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4095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楕円 17">
            <a:extLst>
              <a:ext uri="{FF2B5EF4-FFF2-40B4-BE49-F238E27FC236}">
                <a16:creationId xmlns:a16="http://schemas.microsoft.com/office/drawing/2014/main" id="{4F9F2839-F138-A125-8B5D-8EF0CC294607}"/>
              </a:ext>
            </a:extLst>
          </p:cNvPr>
          <p:cNvSpPr/>
          <p:nvPr/>
        </p:nvSpPr>
        <p:spPr>
          <a:xfrm>
            <a:off x="8458649" y="281058"/>
            <a:ext cx="3514123" cy="208817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F53DB10A-46EF-42C3-A4F9-EE606EF6BDEE}"/>
              </a:ext>
            </a:extLst>
          </p:cNvPr>
          <p:cNvSpPr/>
          <p:nvPr/>
        </p:nvSpPr>
        <p:spPr>
          <a:xfrm>
            <a:off x="4306069" y="281058"/>
            <a:ext cx="3514123" cy="208817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A970F7AA-C200-8222-0D4A-1F34585A874E}"/>
              </a:ext>
            </a:extLst>
          </p:cNvPr>
          <p:cNvSpPr/>
          <p:nvPr/>
        </p:nvSpPr>
        <p:spPr>
          <a:xfrm>
            <a:off x="153489" y="281058"/>
            <a:ext cx="3514123" cy="208817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3C7C320-4532-2FD9-F64A-B2F6CF36CA10}"/>
              </a:ext>
            </a:extLst>
          </p:cNvPr>
          <p:cNvSpPr txBox="1"/>
          <p:nvPr/>
        </p:nvSpPr>
        <p:spPr>
          <a:xfrm>
            <a:off x="1010984" y="2642946"/>
            <a:ext cx="10104291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600" dirty="0">
                <a:ln w="0"/>
                <a:solidFill>
                  <a:srgbClr val="002060"/>
                </a:solidFill>
                <a:latin typeface="+mj-lt"/>
                <a:ea typeface="HGP明朝E" panose="02020900000000000000" pitchFamily="18" charset="-128"/>
              </a:rPr>
              <a:t>「豊富な実績・確かな結果」</a:t>
            </a:r>
          </a:p>
          <a:p>
            <a:pPr algn="ctr"/>
            <a:r>
              <a:rPr lang="ja-JP" altLang="en-US" sz="4800" dirty="0">
                <a:ln w="0"/>
                <a:latin typeface="+mj-lt"/>
                <a:ea typeface="HGP明朝E" panose="02020900000000000000" pitchFamily="18" charset="-128"/>
              </a:rPr>
              <a:t>地域で一番</a:t>
            </a:r>
          </a:p>
          <a:p>
            <a:pPr algn="ctr"/>
            <a:r>
              <a:rPr lang="ja-JP" altLang="en-US" sz="8800" u="sng" dirty="0">
                <a:ln w="0"/>
                <a:solidFill>
                  <a:srgbClr val="002060"/>
                </a:solidFill>
                <a:latin typeface="+mj-lt"/>
                <a:ea typeface="HGP明朝E" panose="02020900000000000000" pitchFamily="18" charset="-128"/>
              </a:rPr>
              <a:t>“笑顔”と“ありがとう”</a:t>
            </a:r>
            <a:r>
              <a:rPr lang="ja-JP" altLang="en-US" sz="4800" dirty="0">
                <a:ln w="0"/>
                <a:latin typeface="+mj-lt"/>
                <a:ea typeface="HGP明朝E" panose="02020900000000000000" pitchFamily="18" charset="-128"/>
              </a:rPr>
              <a:t>が集まる接骨院を目指しています！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A0AD100-9A37-74E0-063F-3976A13F5317}"/>
              </a:ext>
            </a:extLst>
          </p:cNvPr>
          <p:cNvSpPr txBox="1"/>
          <p:nvPr/>
        </p:nvSpPr>
        <p:spPr>
          <a:xfrm>
            <a:off x="4662133" y="993957"/>
            <a:ext cx="32650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5400" b="1" dirty="0">
                <a:ln w="22225"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</a:rPr>
              <a:t>20,000</a:t>
            </a:r>
            <a:r>
              <a:rPr lang="ja-JP" altLang="en-US" sz="5400" b="1" dirty="0">
                <a:ln w="22225"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</a:rPr>
              <a:t>人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CE50607-896D-335F-3F02-47CA0B4FEAD4}"/>
              </a:ext>
            </a:extLst>
          </p:cNvPr>
          <p:cNvSpPr txBox="1"/>
          <p:nvPr/>
        </p:nvSpPr>
        <p:spPr>
          <a:xfrm>
            <a:off x="9098406" y="558491"/>
            <a:ext cx="23607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0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臨床経験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F8F3224-8D25-E47A-4F6B-70D00C444CB6}"/>
              </a:ext>
            </a:extLst>
          </p:cNvPr>
          <p:cNvSpPr txBox="1"/>
          <p:nvPr/>
        </p:nvSpPr>
        <p:spPr>
          <a:xfrm>
            <a:off x="5059483" y="463601"/>
            <a:ext cx="2278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施術実績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B2D6F56-E009-0EFF-07E6-B7D66E5607DE}"/>
              </a:ext>
            </a:extLst>
          </p:cNvPr>
          <p:cNvSpPr txBox="1"/>
          <p:nvPr/>
        </p:nvSpPr>
        <p:spPr>
          <a:xfrm>
            <a:off x="6549723" y="1680823"/>
            <a:ext cx="972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以上</a:t>
            </a:r>
            <a:endParaRPr lang="en-US" altLang="ja-JP" sz="2800" b="1" dirty="0">
              <a:ln w="22225">
                <a:noFill/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E2142F6-E378-366E-F1FB-1DA52879213C}"/>
              </a:ext>
            </a:extLst>
          </p:cNvPr>
          <p:cNvSpPr txBox="1"/>
          <p:nvPr/>
        </p:nvSpPr>
        <p:spPr>
          <a:xfrm>
            <a:off x="9047343" y="1194044"/>
            <a:ext cx="2773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n w="22225"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</a:rPr>
              <a:t>20</a:t>
            </a:r>
            <a:r>
              <a:rPr lang="ja-JP" altLang="en-US" sz="5400" b="1" dirty="0">
                <a:ln w="22225"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</a:rPr>
              <a:t>年</a:t>
            </a:r>
            <a:r>
              <a:rPr lang="ja-JP" altLang="en-US" sz="3200" b="1" dirty="0">
                <a:ln w="22225"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</a:rPr>
              <a:t>以上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73CB7A2-1884-7EAA-8574-E09438749312}"/>
              </a:ext>
            </a:extLst>
          </p:cNvPr>
          <p:cNvSpPr txBox="1"/>
          <p:nvPr/>
        </p:nvSpPr>
        <p:spPr>
          <a:xfrm>
            <a:off x="202390" y="799574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総合病院勤務歴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3A92DD5-A7E6-F7E2-FE98-AA015E22BC58}"/>
              </a:ext>
            </a:extLst>
          </p:cNvPr>
          <p:cNvSpPr txBox="1"/>
          <p:nvPr/>
        </p:nvSpPr>
        <p:spPr>
          <a:xfrm>
            <a:off x="1043854" y="1325146"/>
            <a:ext cx="16722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5400" b="1" dirty="0">
                <a:ln w="22225"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</a:rPr>
              <a:t>12</a:t>
            </a:r>
            <a:r>
              <a:rPr lang="ja-JP" altLang="en-US" sz="5400" b="1" dirty="0">
                <a:ln w="22225"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</a:rPr>
              <a:t>年</a:t>
            </a:r>
            <a:endParaRPr lang="ja-JP" altLang="en-US" sz="3200" b="1" dirty="0">
              <a:ln w="22225">
                <a:noFill/>
                <a:prstDash val="solid"/>
              </a:ln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709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8232A42-6201-67D6-B81B-5A765FB2C5BB}"/>
              </a:ext>
            </a:extLst>
          </p:cNvPr>
          <p:cNvSpPr/>
          <p:nvPr/>
        </p:nvSpPr>
        <p:spPr>
          <a:xfrm>
            <a:off x="-68094" y="78576"/>
            <a:ext cx="6313251" cy="6779423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sz="6600" b="1" dirty="0">
                <a:solidFill>
                  <a:schemeClr val="tx1"/>
                </a:solidFill>
              </a:rPr>
              <a:t>その悩みは必ず</a:t>
            </a:r>
            <a:endParaRPr kumimoji="1" lang="en-US" altLang="ja-JP" sz="6600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8000" b="1" u="sng" dirty="0">
                <a:solidFill>
                  <a:srgbClr val="C00000"/>
                </a:solidFill>
              </a:rPr>
              <a:t>良くする方法</a:t>
            </a:r>
            <a:r>
              <a:rPr kumimoji="1" lang="ja-JP" altLang="en-US" sz="7200" b="1" dirty="0">
                <a:solidFill>
                  <a:schemeClr val="tx1"/>
                </a:solidFill>
              </a:rPr>
              <a:t>があります</a:t>
            </a:r>
            <a:endParaRPr kumimoji="1" lang="ja-JP" altLang="en-US" sz="8800" b="1" dirty="0">
              <a:solidFill>
                <a:schemeClr val="tx1"/>
              </a:solidFill>
            </a:endParaRPr>
          </a:p>
        </p:txBody>
      </p:sp>
      <p:pic>
        <p:nvPicPr>
          <p:cNvPr id="8" name="コンテンツ プレースホルダー 3">
            <a:extLst>
              <a:ext uri="{FF2B5EF4-FFF2-40B4-BE49-F238E27FC236}">
                <a16:creationId xmlns:a16="http://schemas.microsoft.com/office/drawing/2014/main" id="{4FB22306-6CF4-2BA5-0017-C4F2D871D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69" b="98417" l="3500" r="99250">
                        <a14:foregroundMark x1="9875" y1="92744" x2="9875" y2="92744"/>
                        <a14:foregroundMark x1="8250" y1="98153" x2="8250" y2="98153"/>
                        <a14:foregroundMark x1="3625" y1="96966" x2="3625" y2="96966"/>
                        <a14:foregroundMark x1="95125" y1="92348" x2="95125" y2="92348"/>
                        <a14:foregroundMark x1="99250" y1="98417" x2="99250" y2="98417"/>
                        <a14:foregroundMark x1="47875" y1="6069" x2="47875" y2="6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626" y="195309"/>
            <a:ext cx="5606374" cy="5339252"/>
          </a:xfrm>
          <a:prstGeom prst="rect">
            <a:avLst/>
          </a:prstGeom>
        </p:spPr>
      </p:pic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9B7B4976-B505-9BC6-4073-A7ECD8A4EFD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422680" y="5534561"/>
            <a:ext cx="10515600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kumimoji="1" lang="ja-JP" altLang="en-US" sz="3600" b="1" dirty="0">
                <a:ln w="3175">
                  <a:solidFill>
                    <a:schemeClr val="bg1"/>
                  </a:solidFill>
                </a:ln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　　　</a:t>
            </a:r>
            <a:r>
              <a:rPr kumimoji="1" lang="ja-JP" altLang="en-US" sz="4000" b="1" dirty="0">
                <a:ln w="3175">
                  <a:solidFill>
                    <a:schemeClr val="bg1"/>
                  </a:solidFill>
                </a:ln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院長　加藤健</a:t>
            </a:r>
            <a:endParaRPr kumimoji="1" lang="en-US" altLang="ja-JP" sz="4000" b="1" dirty="0">
              <a:ln w="3175">
                <a:solidFill>
                  <a:schemeClr val="bg1"/>
                </a:solidFill>
              </a:ln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4000" b="1" dirty="0">
                <a:ln w="3175">
                  <a:solidFill>
                    <a:schemeClr val="bg1"/>
                  </a:solidFill>
                </a:ln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柔道整復師（国家資格）</a:t>
            </a:r>
            <a:endParaRPr kumimoji="1" lang="ja-JP" altLang="en-US" sz="4000" b="1" dirty="0">
              <a:ln w="3175">
                <a:solidFill>
                  <a:schemeClr val="bg1"/>
                </a:solidFill>
              </a:ln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B8D1399-822F-7D27-AB82-EECBED0482CC}"/>
              </a:ext>
            </a:extLst>
          </p:cNvPr>
          <p:cNvSpPr txBox="1"/>
          <p:nvPr/>
        </p:nvSpPr>
        <p:spPr>
          <a:xfrm>
            <a:off x="0" y="2316540"/>
            <a:ext cx="8606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0" dirty="0">
                <a:solidFill>
                  <a:srgbClr val="C00000"/>
                </a:solidFill>
              </a:rPr>
              <a:t>・・・・・・</a:t>
            </a:r>
          </a:p>
        </p:txBody>
      </p:sp>
    </p:spTree>
    <p:extLst>
      <p:ext uri="{BB962C8B-B14F-4D97-AF65-F5344CB8AC3E}">
        <p14:creationId xmlns:p14="http://schemas.microsoft.com/office/powerpoint/2010/main" val="141225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accent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3713</TotalTime>
  <Words>1288</Words>
  <Application>Microsoft Office PowerPoint</Application>
  <PresentationFormat>ワイド画面</PresentationFormat>
  <Paragraphs>279</Paragraphs>
  <Slides>49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49</vt:i4>
      </vt:variant>
    </vt:vector>
  </HeadingPairs>
  <TitlesOfParts>
    <vt:vector size="67" baseType="lpstr">
      <vt:lpstr>BIZ UDPゴシック</vt:lpstr>
      <vt:lpstr>HGP行書体</vt:lpstr>
      <vt:lpstr>HGP創英ﾌﾟﾚｾﾞﾝｽEB</vt:lpstr>
      <vt:lpstr>HGP創英角ｺﾞｼｯｸUB</vt:lpstr>
      <vt:lpstr>HGP創英角ﾎﾟｯﾌﾟ体</vt:lpstr>
      <vt:lpstr>HGP明朝B</vt:lpstr>
      <vt:lpstr>HGP明朝E</vt:lpstr>
      <vt:lpstr>HGS創英角ｺﾞｼｯｸUB</vt:lpstr>
      <vt:lpstr>HG創英角ｺﾞｼｯｸUB</vt:lpstr>
      <vt:lpstr>Noto Sans JP</vt:lpstr>
      <vt:lpstr>UD デジタル 教科書体 NK-B</vt:lpstr>
      <vt:lpstr>UD デジタル 教科書体 NK-R</vt:lpstr>
      <vt:lpstr>游ゴシック</vt:lpstr>
      <vt:lpstr>游ゴシック Light</vt:lpstr>
      <vt:lpstr>Arial</vt:lpstr>
      <vt:lpstr>Arial Black</vt:lpstr>
      <vt:lpstr>Century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五十肩はこんなところに痛みが出ます！</vt:lpstr>
      <vt:lpstr>五十肩はこんなところによく痛みが出ます！</vt:lpstr>
      <vt:lpstr>PowerPoint プレゼンテーション</vt:lpstr>
      <vt:lpstr>PowerPoint プレゼンテーション</vt:lpstr>
      <vt:lpstr>オスグッド 専門治療</vt:lpstr>
      <vt:lpstr>五 十 肩 専門治療</vt:lpstr>
      <vt:lpstr>五 十 肩 専 門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sukoyaka.kt@outlook.jp</dc:creator>
  <cp:lastModifiedBy>加藤 健</cp:lastModifiedBy>
  <cp:revision>119</cp:revision>
  <dcterms:created xsi:type="dcterms:W3CDTF">2021-03-23T08:32:08Z</dcterms:created>
  <dcterms:modified xsi:type="dcterms:W3CDTF">2022-08-23T08:11:33Z</dcterms:modified>
</cp:coreProperties>
</file>