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3" r:id="rId7"/>
    <p:sldId id="261" r:id="rId8"/>
    <p:sldId id="262" r:id="rId9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koyaka.kt@outlook.jp" initials="s" lastIdx="1" clrIdx="0">
    <p:extLst>
      <p:ext uri="{19B8F6BF-5375-455C-9EA6-DF929625EA0E}">
        <p15:presenceInfo xmlns:p15="http://schemas.microsoft.com/office/powerpoint/2012/main" userId="6145b8ff7961696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FF6699"/>
    <a:srgbClr val="FFE699"/>
    <a:srgbClr val="FFF2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C373F50-4AB5-4CD0-8200-34C372096D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7F5448C-8DCE-4A3C-BC98-3F4A608E4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415E5CB-EC3F-4103-BECB-FA1DDB918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91A8-2903-429B-A4D5-8C99DE0E3C65}" type="datetimeFigureOut">
              <a:rPr kumimoji="1" lang="ja-JP" altLang="en-US" smtClean="0"/>
              <a:t>2022/1/4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0AB5899-E0E8-4D63-AB4F-4B18D9866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0123D64-130E-4BF0-A98C-1A47E4EB2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B0CBE-C2CD-4B57-87CE-8C78C1CFC6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7882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EA6CA58-0B26-4EA4-A4D9-E7F4A44CB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4E5FEF6-F488-406F-918A-BF246D6E37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ADE922A-56FF-4A02-8BA2-47D7E49AD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91A8-2903-429B-A4D5-8C99DE0E3C65}" type="datetimeFigureOut">
              <a:rPr kumimoji="1" lang="ja-JP" altLang="en-US" smtClean="0"/>
              <a:t>2022/1/4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379C16D-EFE2-403A-99B7-EEA7E6F3C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0FFD870-EF18-41A2-AA9F-968A1E067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B0CBE-C2CD-4B57-87CE-8C78C1CFC6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5736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1C74F2BA-DC07-4FD2-BDFD-6F16CD791B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4BAFA67-0D8D-4D2B-88D2-8F8AAB4E81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3EBAEF6-DEB9-479A-8A5B-07E6EB9D2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91A8-2903-429B-A4D5-8C99DE0E3C65}" type="datetimeFigureOut">
              <a:rPr kumimoji="1" lang="ja-JP" altLang="en-US" smtClean="0"/>
              <a:t>2022/1/4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B9FFA46-F020-456F-A976-580A88304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5A835FA-60D2-4182-9C45-5EE77BA1E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B0CBE-C2CD-4B57-87CE-8C78C1CFC6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9185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592B55-632B-4CAE-BA0D-CFFDE12B3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47AD793-1318-4A7C-8797-F58BA81FBF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8C144FF-2286-456E-9F2D-4ABF8C246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91A8-2903-429B-A4D5-8C99DE0E3C65}" type="datetimeFigureOut">
              <a:rPr kumimoji="1" lang="ja-JP" altLang="en-US" smtClean="0"/>
              <a:t>2022/1/4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E5121F1-5D67-43F4-A0EF-A00DCD355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B3713C8-0B3B-49D2-AEEA-FAC2B12FD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B0CBE-C2CD-4B57-87CE-8C78C1CFC6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0038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BE79B71-D610-4F0D-A7DE-F867A505B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BB6AC1E-AD27-40F8-A93F-8C4899DB6D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93AD75F-45C5-4FC8-8FA1-846440E31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91A8-2903-429B-A4D5-8C99DE0E3C65}" type="datetimeFigureOut">
              <a:rPr kumimoji="1" lang="ja-JP" altLang="en-US" smtClean="0"/>
              <a:t>2022/1/4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A0B263B-C8C8-40B8-80C5-34AFD0C23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26E8794-6393-4928-ACFA-8506BBC89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B0CBE-C2CD-4B57-87CE-8C78C1CFC6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081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C1D78A-A0A2-4E46-8995-9131203C8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93DE1E3-2DFF-40AF-A397-EF084F354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4280DDD-485B-4C88-9033-A3E99024D8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45E3A22-5B7B-4B42-A9B1-E05B6C175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91A8-2903-429B-A4D5-8C99DE0E3C65}" type="datetimeFigureOut">
              <a:rPr kumimoji="1" lang="ja-JP" altLang="en-US" smtClean="0"/>
              <a:t>2022/1/4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873F7B5-0B2C-417C-9443-1D0BF114D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C2A2800-EEB0-44C8-8797-23B68615A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B0CBE-C2CD-4B57-87CE-8C78C1CFC6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8878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5E3161-49C3-4366-99BA-E43E1E76B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31D426B-B2FA-41A1-8F9C-EEDBD77690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C8440A3-0C12-4DD2-9532-4A338D34B6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0F16B92B-1EEB-488E-A2E6-DFD70FF4B7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17993351-D6A2-43C7-A50B-ADF69A1495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1A3322B-1282-4EA5-A595-B47AD32F7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91A8-2903-429B-A4D5-8C99DE0E3C65}" type="datetimeFigureOut">
              <a:rPr kumimoji="1" lang="ja-JP" altLang="en-US" smtClean="0"/>
              <a:t>2022/1/4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5DB94ADA-CDC3-43D0-9351-8D267693C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42AF6DA9-3692-4F44-97DF-9823D11BB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B0CBE-C2CD-4B57-87CE-8C78C1CFC6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1808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397CFAA-F060-46EC-9A6E-E1B6FA74C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2EF5DE68-8F60-4DFF-AFDA-BAA2C3EF7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91A8-2903-429B-A4D5-8C99DE0E3C65}" type="datetimeFigureOut">
              <a:rPr kumimoji="1" lang="ja-JP" altLang="en-US" smtClean="0"/>
              <a:t>2022/1/4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A0615213-4C99-4118-81CA-58F0CB74A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1AB7B13-DD35-4AD2-8D78-3D990B2DA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B0CBE-C2CD-4B57-87CE-8C78C1CFC6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638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4850A03E-4765-4335-A16D-7643548AE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91A8-2903-429B-A4D5-8C99DE0E3C65}" type="datetimeFigureOut">
              <a:rPr kumimoji="1" lang="ja-JP" altLang="en-US" smtClean="0"/>
              <a:t>2022/1/4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DCC0A78E-74BC-463B-8D18-A110ECFBC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C8FF939-974F-40F2-80D6-2A5211EED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B0CBE-C2CD-4B57-87CE-8C78C1CFC6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465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E7CA1FA-AAB0-477F-8D7F-F7ABCDE54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88744C7-E683-4594-A634-62BA1C880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6629913-841F-494C-B9B9-372BDF0F23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A185AD9-EA7A-48F1-83CE-0801A1F9E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91A8-2903-429B-A4D5-8C99DE0E3C65}" type="datetimeFigureOut">
              <a:rPr kumimoji="1" lang="ja-JP" altLang="en-US" smtClean="0"/>
              <a:t>2022/1/4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DFE2154-5104-4716-9F25-55A18CE49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DBB2E09-DEEF-46C1-A15A-C220B279F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B0CBE-C2CD-4B57-87CE-8C78C1CFC6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7520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A79FB6C-E46F-4CED-9E53-26205233A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7F693D7-7736-4C26-9F19-D47E842250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A42A8F2-AF93-4E95-A9D7-3E6BE97913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F8BC6B7-D5C2-4340-BBE2-3FAF8AEA1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91A8-2903-429B-A4D5-8C99DE0E3C65}" type="datetimeFigureOut">
              <a:rPr kumimoji="1" lang="ja-JP" altLang="en-US" smtClean="0"/>
              <a:t>2022/1/4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0A9B901-23C9-494C-821D-CD17A79B9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C865871-56B6-42C9-81BE-F4D87F2AE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B0CBE-C2CD-4B57-87CE-8C78C1CFC6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0607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25697FA8-06DA-497D-A4B9-B7D896EE1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B75A73A-71BC-4082-8C54-5F097068FB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B736531-2F57-466E-BE7D-DE68B8567D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291A8-2903-429B-A4D5-8C99DE0E3C65}" type="datetimeFigureOut">
              <a:rPr kumimoji="1" lang="ja-JP" altLang="en-US" smtClean="0"/>
              <a:t>2022/1/4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6A9BBA1-CCBA-4915-8B9A-821890BD61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13E888B-9B5B-4444-B0B3-DDCFB4B200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B0CBE-C2CD-4B57-87CE-8C78C1CFC6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6155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G"/><Relationship Id="rId3" Type="http://schemas.openxmlformats.org/officeDocument/2006/relationships/image" Target="../media/image3.jpeg"/><Relationship Id="rId7" Type="http://schemas.openxmlformats.org/officeDocument/2006/relationships/image" Target="../media/image7.JPG"/><Relationship Id="rId12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11" Type="http://schemas.openxmlformats.org/officeDocument/2006/relationships/image" Target="../media/image13.png"/><Relationship Id="rId5" Type="http://schemas.openxmlformats.org/officeDocument/2006/relationships/image" Target="../media/image5.jpeg"/><Relationship Id="rId10" Type="http://schemas.openxmlformats.org/officeDocument/2006/relationships/image" Target="../media/image12.png"/><Relationship Id="rId4" Type="http://schemas.openxmlformats.org/officeDocument/2006/relationships/image" Target="../media/image4.JP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吹き出し: 四角形 1">
            <a:extLst>
              <a:ext uri="{FF2B5EF4-FFF2-40B4-BE49-F238E27FC236}">
                <a16:creationId xmlns:a16="http://schemas.microsoft.com/office/drawing/2014/main" id="{AB72BBF0-2EA9-41F1-851F-5F8369377004}"/>
              </a:ext>
            </a:extLst>
          </p:cNvPr>
          <p:cNvSpPr/>
          <p:nvPr/>
        </p:nvSpPr>
        <p:spPr>
          <a:xfrm>
            <a:off x="696287" y="226503"/>
            <a:ext cx="10737908" cy="1451295"/>
          </a:xfrm>
          <a:prstGeom prst="wedgeRectCallout">
            <a:avLst>
              <a:gd name="adj1" fmla="val -20670"/>
              <a:gd name="adj2" fmla="val 78103"/>
            </a:avLst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8999514E-767D-4616-B6A7-F4F9B9C62700}"/>
              </a:ext>
            </a:extLst>
          </p:cNvPr>
          <p:cNvSpPr/>
          <p:nvPr/>
        </p:nvSpPr>
        <p:spPr>
          <a:xfrm>
            <a:off x="1133911" y="334856"/>
            <a:ext cx="2070683" cy="68860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8BD82AE-68A9-49EF-9851-3F968FF33340}"/>
              </a:ext>
            </a:extLst>
          </p:cNvPr>
          <p:cNvSpPr txBox="1"/>
          <p:nvPr/>
        </p:nvSpPr>
        <p:spPr>
          <a:xfrm>
            <a:off x="887716" y="352997"/>
            <a:ext cx="10649069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なぜ！？</a:t>
            </a:r>
            <a:r>
              <a:rPr kumimoji="1" lang="ja-JP" altLang="en-US" sz="3200" b="1" dirty="0">
                <a:solidFill>
                  <a:schemeClr val="bg1"/>
                </a:solidFill>
              </a:rPr>
              <a:t>病院へ行っても運動禁止（安静）</a:t>
            </a:r>
            <a:r>
              <a:rPr lang="ja-JP" altLang="en-US" sz="3200" b="1" dirty="0">
                <a:solidFill>
                  <a:schemeClr val="bg1"/>
                </a:solidFill>
              </a:rPr>
              <a:t>と言われた</a:t>
            </a:r>
            <a:endParaRPr lang="en-US" altLang="ja-JP" sz="3200" b="1" dirty="0">
              <a:solidFill>
                <a:schemeClr val="bg1"/>
              </a:solidFill>
            </a:endParaRPr>
          </a:p>
          <a:p>
            <a:r>
              <a:rPr lang="ja-JP" altLang="en-US" sz="3200" b="1" dirty="0">
                <a:solidFill>
                  <a:schemeClr val="bg1"/>
                </a:solidFill>
              </a:rPr>
              <a:t>オスグットが良くなるのか</a:t>
            </a:r>
            <a:r>
              <a:rPr lang="en-US" altLang="ja-JP" sz="3200" b="1" dirty="0">
                <a:solidFill>
                  <a:schemeClr val="bg1"/>
                </a:solidFill>
              </a:rPr>
              <a:t>‼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9AFB8E5-6BCD-4EC7-B9A0-BAA6839D9802}"/>
              </a:ext>
            </a:extLst>
          </p:cNvPr>
          <p:cNvSpPr txBox="1"/>
          <p:nvPr/>
        </p:nvSpPr>
        <p:spPr>
          <a:xfrm>
            <a:off x="2263516" y="2287423"/>
            <a:ext cx="675056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b="1" dirty="0"/>
              <a:t>運動もままならなかった</a:t>
            </a:r>
            <a:endParaRPr kumimoji="1" lang="en-US" altLang="ja-JP" sz="3200" b="1" dirty="0"/>
          </a:p>
          <a:p>
            <a:r>
              <a:rPr kumimoji="1" lang="ja-JP" altLang="en-US" sz="3200" b="1" dirty="0"/>
              <a:t>オスグットが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良くなる理由</a:t>
            </a:r>
            <a:r>
              <a:rPr kumimoji="1" lang="ja-JP" altLang="en-US" sz="3200" b="1" dirty="0"/>
              <a:t>とは？？</a:t>
            </a:r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CB9898EE-00E9-44FA-AAFE-25559156232B}"/>
              </a:ext>
            </a:extLst>
          </p:cNvPr>
          <p:cNvSpPr/>
          <p:nvPr/>
        </p:nvSpPr>
        <p:spPr>
          <a:xfrm>
            <a:off x="4804090" y="3708028"/>
            <a:ext cx="987108" cy="100867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dirty="0"/>
              <a:t>そ</a:t>
            </a:r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685F041A-DB2C-4852-905E-D1CB7496BAFF}"/>
              </a:ext>
            </a:extLst>
          </p:cNvPr>
          <p:cNvSpPr/>
          <p:nvPr/>
        </p:nvSpPr>
        <p:spPr>
          <a:xfrm>
            <a:off x="5638799" y="3705991"/>
            <a:ext cx="987108" cy="100867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dirty="0"/>
              <a:t>れ</a:t>
            </a: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49D21250-1520-4643-AEF5-60B08684FB7A}"/>
              </a:ext>
            </a:extLst>
          </p:cNvPr>
          <p:cNvSpPr/>
          <p:nvPr/>
        </p:nvSpPr>
        <p:spPr>
          <a:xfrm>
            <a:off x="6400804" y="3703954"/>
            <a:ext cx="987108" cy="100867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dirty="0"/>
              <a:t>は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A9BD58B-0D84-4E58-AEC2-B27CE0FB24FC}"/>
              </a:ext>
            </a:extLst>
          </p:cNvPr>
          <p:cNvSpPr txBox="1"/>
          <p:nvPr/>
        </p:nvSpPr>
        <p:spPr>
          <a:xfrm>
            <a:off x="785125" y="5243119"/>
            <a:ext cx="1085425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>
                <a:solidFill>
                  <a:schemeClr val="accent4">
                    <a:lumMod val="75000"/>
                  </a:schemeClr>
                </a:solidFill>
              </a:rPr>
              <a:t>１５年以上の施術経験から本当にどこが悪いかを特定する</a:t>
            </a:r>
            <a:endParaRPr kumimoji="1" lang="en-US" altLang="ja-JP" sz="32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ja-JP" altLang="en-US" sz="3200" dirty="0">
                <a:solidFill>
                  <a:schemeClr val="accent4">
                    <a:lumMod val="75000"/>
                  </a:schemeClr>
                </a:solidFill>
              </a:rPr>
              <a:t>検査法があるので</a:t>
            </a:r>
            <a:r>
              <a:rPr lang="ja-JP" altLang="en-US" sz="4400" b="1" dirty="0">
                <a:solidFill>
                  <a:srgbClr val="FF0000"/>
                </a:solidFill>
              </a:rPr>
              <a:t>根本治療</a:t>
            </a:r>
            <a:r>
              <a:rPr lang="ja-JP" altLang="en-US" sz="3200" dirty="0">
                <a:solidFill>
                  <a:schemeClr val="accent4">
                    <a:lumMod val="75000"/>
                  </a:schemeClr>
                </a:solidFill>
              </a:rPr>
              <a:t>が望めます</a:t>
            </a:r>
            <a:endParaRPr kumimoji="1" lang="ja-JP" altLang="en-US" sz="3200" dirty="0">
              <a:solidFill>
                <a:schemeClr val="accent4">
                  <a:lumMod val="75000"/>
                </a:schemeClr>
              </a:solidFill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06149D1F-53D6-4093-9A7C-A1FA05265D66}"/>
              </a:ext>
            </a:extLst>
          </p:cNvPr>
          <p:cNvCxnSpPr/>
          <p:nvPr/>
        </p:nvCxnSpPr>
        <p:spPr>
          <a:xfrm>
            <a:off x="4211273" y="6392411"/>
            <a:ext cx="4102217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図 12">
            <a:extLst>
              <a:ext uri="{FF2B5EF4-FFF2-40B4-BE49-F238E27FC236}">
                <a16:creationId xmlns:a16="http://schemas.microsoft.com/office/drawing/2014/main" id="{8512285F-132A-440E-9105-2F24B4F166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6" b="20975"/>
          <a:stretch/>
        </p:blipFill>
        <p:spPr>
          <a:xfrm>
            <a:off x="8917498" y="1745139"/>
            <a:ext cx="2898050" cy="3435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5CAD617-B1BB-4398-9B48-7B38D8BA6DD5}"/>
              </a:ext>
            </a:extLst>
          </p:cNvPr>
          <p:cNvSpPr/>
          <p:nvPr/>
        </p:nvSpPr>
        <p:spPr>
          <a:xfrm>
            <a:off x="67112" y="50335"/>
            <a:ext cx="12054980" cy="673636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3435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243C4FDB-AC24-46EE-9C88-97AE867D25B3}"/>
              </a:ext>
            </a:extLst>
          </p:cNvPr>
          <p:cNvSpPr/>
          <p:nvPr/>
        </p:nvSpPr>
        <p:spPr>
          <a:xfrm>
            <a:off x="76200" y="28827"/>
            <a:ext cx="12039599" cy="68003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楕円 1">
            <a:extLst>
              <a:ext uri="{FF2B5EF4-FFF2-40B4-BE49-F238E27FC236}">
                <a16:creationId xmlns:a16="http://schemas.microsoft.com/office/drawing/2014/main" id="{4A5D6A57-E904-4C2D-8E5D-001967287045}"/>
              </a:ext>
            </a:extLst>
          </p:cNvPr>
          <p:cNvSpPr/>
          <p:nvPr/>
        </p:nvSpPr>
        <p:spPr>
          <a:xfrm>
            <a:off x="1917997" y="183975"/>
            <a:ext cx="2816817" cy="175388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28E00D4-64AE-4508-94EF-F3A78D1767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1" y="2065285"/>
            <a:ext cx="3046191" cy="203079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AE18F2F-3D94-45CD-B972-0DFCC63B42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967" y="2148542"/>
            <a:ext cx="1877635" cy="250351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42D7DFE-7A87-445B-8CCA-6211DCE732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1" y="4169384"/>
            <a:ext cx="1877634" cy="2504641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3D7D6A9-99BE-4EDE-999A-3716BEE914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332" y="1965829"/>
            <a:ext cx="1877635" cy="2503513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12D98343-BFDF-40E9-8824-07E9446EBF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426" y="4469342"/>
            <a:ext cx="1877634" cy="2258807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E5451037-A843-4902-A5AE-FA41215BD4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573" y="4357528"/>
            <a:ext cx="1958881" cy="2370621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D2C06BC-64BA-4CD9-8392-1E94B1FE42CE}"/>
              </a:ext>
            </a:extLst>
          </p:cNvPr>
          <p:cNvSpPr txBox="1"/>
          <p:nvPr/>
        </p:nvSpPr>
        <p:spPr>
          <a:xfrm>
            <a:off x="2212459" y="238134"/>
            <a:ext cx="2278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</a:rPr>
              <a:t>施術実績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02EDE7E-F38C-4770-AF7F-97A87D8C8390}"/>
              </a:ext>
            </a:extLst>
          </p:cNvPr>
          <p:cNvSpPr txBox="1"/>
          <p:nvPr/>
        </p:nvSpPr>
        <p:spPr>
          <a:xfrm>
            <a:off x="2010982" y="688268"/>
            <a:ext cx="3213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1000</a:t>
            </a:r>
            <a:r>
              <a:rPr lang="ja-JP" alt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人</a:t>
            </a:r>
            <a:endParaRPr kumimoji="1" lang="ja-JP" alt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77B84D21-FA45-4156-AEB3-5BEB873BBA73}"/>
              </a:ext>
            </a:extLst>
          </p:cNvPr>
          <p:cNvSpPr txBox="1"/>
          <p:nvPr/>
        </p:nvSpPr>
        <p:spPr>
          <a:xfrm>
            <a:off x="2669815" y="1384356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</a:rPr>
              <a:t>以上</a:t>
            </a:r>
            <a:endParaRPr kumimoji="1" lang="en-US" altLang="ja-JP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461089B8-B0BA-4552-8E2F-5CA5CB642AB3}"/>
              </a:ext>
            </a:extLst>
          </p:cNvPr>
          <p:cNvSpPr/>
          <p:nvPr/>
        </p:nvSpPr>
        <p:spPr>
          <a:xfrm>
            <a:off x="7457186" y="193279"/>
            <a:ext cx="2816817" cy="175388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95C5F6B-EC01-410C-A2EE-E7CDBBE0DFF2}"/>
              </a:ext>
            </a:extLst>
          </p:cNvPr>
          <p:cNvSpPr txBox="1"/>
          <p:nvPr/>
        </p:nvSpPr>
        <p:spPr>
          <a:xfrm>
            <a:off x="7747339" y="362334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</a:rPr>
              <a:t>治療家歴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6E38D1C9-88D8-4D6E-91E0-912BECBF9C3B}"/>
              </a:ext>
            </a:extLst>
          </p:cNvPr>
          <p:cNvSpPr txBox="1"/>
          <p:nvPr/>
        </p:nvSpPr>
        <p:spPr>
          <a:xfrm>
            <a:off x="7575818" y="931498"/>
            <a:ext cx="26052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</a:rPr>
              <a:t>15</a:t>
            </a:r>
            <a:r>
              <a:rPr kumimoji="1" lang="ja-JP" alt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</a:rPr>
              <a:t>年以上</a:t>
            </a:r>
          </a:p>
        </p:txBody>
      </p:sp>
      <p:pic>
        <p:nvPicPr>
          <p:cNvPr id="30" name="図 29">
            <a:extLst>
              <a:ext uri="{FF2B5EF4-FFF2-40B4-BE49-F238E27FC236}">
                <a16:creationId xmlns:a16="http://schemas.microsoft.com/office/drawing/2014/main" id="{4328F163-1196-4213-A4D9-4F80F66F59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50084" y="2260100"/>
            <a:ext cx="2503513" cy="187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71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243C4FDB-AC24-46EE-9C88-97AE867D25B3}"/>
              </a:ext>
            </a:extLst>
          </p:cNvPr>
          <p:cNvSpPr/>
          <p:nvPr/>
        </p:nvSpPr>
        <p:spPr>
          <a:xfrm>
            <a:off x="53936" y="61063"/>
            <a:ext cx="12084128" cy="6746345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6" name="楕円 35">
            <a:extLst>
              <a:ext uri="{FF2B5EF4-FFF2-40B4-BE49-F238E27FC236}">
                <a16:creationId xmlns:a16="http://schemas.microsoft.com/office/drawing/2014/main" id="{BF236889-107B-497D-8E3D-7D1F8948EBEF}"/>
              </a:ext>
            </a:extLst>
          </p:cNvPr>
          <p:cNvSpPr/>
          <p:nvPr/>
        </p:nvSpPr>
        <p:spPr>
          <a:xfrm>
            <a:off x="5414863" y="705103"/>
            <a:ext cx="2816816" cy="128000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楕円 1">
            <a:extLst>
              <a:ext uri="{FF2B5EF4-FFF2-40B4-BE49-F238E27FC236}">
                <a16:creationId xmlns:a16="http://schemas.microsoft.com/office/drawing/2014/main" id="{4A5D6A57-E904-4C2D-8E5D-001967287045}"/>
              </a:ext>
            </a:extLst>
          </p:cNvPr>
          <p:cNvSpPr/>
          <p:nvPr/>
        </p:nvSpPr>
        <p:spPr>
          <a:xfrm>
            <a:off x="144855" y="109178"/>
            <a:ext cx="2816817" cy="175388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28E00D4-64AE-4508-94EF-F3A78D1767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966" y="2091932"/>
            <a:ext cx="2077790" cy="21538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AE18F2F-3D94-45CD-B972-0DFCC63B42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817" y="1954635"/>
            <a:ext cx="1979171" cy="232590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42D7DFE-7A87-445B-8CCA-6211DCE732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9" y="4326082"/>
            <a:ext cx="1877634" cy="2405697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3D7D6A9-99BE-4EDE-999A-3716BEE914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39" y="2017030"/>
            <a:ext cx="1787458" cy="2383277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12D98343-BFDF-40E9-8824-07E9446EBF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528" y="4370471"/>
            <a:ext cx="1877634" cy="2352768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E5451037-A843-4902-A5AE-FA41215BD4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040" y="4304359"/>
            <a:ext cx="1867289" cy="2405697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D2C06BC-64BA-4CD9-8392-1E94B1FE42CE}"/>
              </a:ext>
            </a:extLst>
          </p:cNvPr>
          <p:cNvSpPr txBox="1"/>
          <p:nvPr/>
        </p:nvSpPr>
        <p:spPr>
          <a:xfrm>
            <a:off x="501523" y="143508"/>
            <a:ext cx="2278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</a:rPr>
              <a:t>施術実績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02EDE7E-F38C-4770-AF7F-97A87D8C8390}"/>
              </a:ext>
            </a:extLst>
          </p:cNvPr>
          <p:cNvSpPr txBox="1"/>
          <p:nvPr/>
        </p:nvSpPr>
        <p:spPr>
          <a:xfrm>
            <a:off x="247319" y="639032"/>
            <a:ext cx="3213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15000</a:t>
            </a:r>
            <a:r>
              <a:rPr lang="ja-JP" alt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人</a:t>
            </a:r>
            <a:endParaRPr kumimoji="1" lang="ja-JP" alt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77B84D21-FA45-4156-AEB3-5BEB873BBA73}"/>
              </a:ext>
            </a:extLst>
          </p:cNvPr>
          <p:cNvSpPr txBox="1"/>
          <p:nvPr/>
        </p:nvSpPr>
        <p:spPr>
          <a:xfrm>
            <a:off x="1677328" y="1320714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</a:rPr>
              <a:t>以上</a:t>
            </a:r>
            <a:endParaRPr kumimoji="1" lang="en-US" altLang="ja-JP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461089B8-B0BA-4552-8E2F-5CA5CB642AB3}"/>
              </a:ext>
            </a:extLst>
          </p:cNvPr>
          <p:cNvSpPr/>
          <p:nvPr/>
        </p:nvSpPr>
        <p:spPr>
          <a:xfrm>
            <a:off x="8522773" y="80317"/>
            <a:ext cx="3347650" cy="193968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95C5F6B-EC01-410C-A2EE-E7CDBBE0DFF2}"/>
              </a:ext>
            </a:extLst>
          </p:cNvPr>
          <p:cNvSpPr txBox="1"/>
          <p:nvPr/>
        </p:nvSpPr>
        <p:spPr>
          <a:xfrm>
            <a:off x="9286810" y="61064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</a:rPr>
              <a:t>治療家歴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6E38D1C9-88D8-4D6E-91E0-912BECBF9C3B}"/>
              </a:ext>
            </a:extLst>
          </p:cNvPr>
          <p:cNvSpPr txBox="1"/>
          <p:nvPr/>
        </p:nvSpPr>
        <p:spPr>
          <a:xfrm>
            <a:off x="9305166" y="469635"/>
            <a:ext cx="21050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15</a:t>
            </a:r>
            <a:r>
              <a:rPr kumimoji="1" lang="ja-JP" alt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年</a:t>
            </a:r>
            <a:r>
              <a:rPr kumimoji="1" lang="ja-JP" alt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</a:rPr>
              <a:t>以上</a:t>
            </a:r>
          </a:p>
        </p:txBody>
      </p:sp>
      <p:pic>
        <p:nvPicPr>
          <p:cNvPr id="30" name="図 29">
            <a:extLst>
              <a:ext uri="{FF2B5EF4-FFF2-40B4-BE49-F238E27FC236}">
                <a16:creationId xmlns:a16="http://schemas.microsoft.com/office/drawing/2014/main" id="{4328F163-1196-4213-A4D9-4F80F66F59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52886" y="2253196"/>
            <a:ext cx="2383278" cy="178745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2BEA03B-2EB6-45E8-9B21-6B4BE3F4DF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209" y="4275891"/>
            <a:ext cx="1739355" cy="2434166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BD3DCF1-31C7-4FA6-B150-EB37935A21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8" y="1946246"/>
            <a:ext cx="1794845" cy="232964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CB14AD1-D207-4FF1-BC7C-4FC363CF3E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154" y="4306876"/>
            <a:ext cx="2087602" cy="2424903"/>
          </a:xfrm>
          <a:prstGeom prst="rect">
            <a:avLst/>
          </a:prstGeom>
        </p:spPr>
      </p:pic>
      <p:sp>
        <p:nvSpPr>
          <p:cNvPr id="18" name="楕円 17">
            <a:extLst>
              <a:ext uri="{FF2B5EF4-FFF2-40B4-BE49-F238E27FC236}">
                <a16:creationId xmlns:a16="http://schemas.microsoft.com/office/drawing/2014/main" id="{92ED7F20-A5DC-40C4-985C-2B4076F364CF}"/>
              </a:ext>
            </a:extLst>
          </p:cNvPr>
          <p:cNvSpPr/>
          <p:nvPr/>
        </p:nvSpPr>
        <p:spPr>
          <a:xfrm>
            <a:off x="3960887" y="172167"/>
            <a:ext cx="1145803" cy="101909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BF7B5244-2FAE-404A-B30C-7E658949BF84}"/>
              </a:ext>
            </a:extLst>
          </p:cNvPr>
          <p:cNvSpPr/>
          <p:nvPr/>
        </p:nvSpPr>
        <p:spPr>
          <a:xfrm>
            <a:off x="3714623" y="603546"/>
            <a:ext cx="3097238" cy="101566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17C1F030-140E-403A-898F-7007576AD8C6}"/>
              </a:ext>
            </a:extLst>
          </p:cNvPr>
          <p:cNvSpPr/>
          <p:nvPr/>
        </p:nvSpPr>
        <p:spPr>
          <a:xfrm>
            <a:off x="4271366" y="300366"/>
            <a:ext cx="1283299" cy="107892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楕円 32">
            <a:extLst>
              <a:ext uri="{FF2B5EF4-FFF2-40B4-BE49-F238E27FC236}">
                <a16:creationId xmlns:a16="http://schemas.microsoft.com/office/drawing/2014/main" id="{E7E7924C-B9D8-48F9-89C0-752D8728816B}"/>
              </a:ext>
            </a:extLst>
          </p:cNvPr>
          <p:cNvSpPr/>
          <p:nvPr/>
        </p:nvSpPr>
        <p:spPr>
          <a:xfrm>
            <a:off x="5793330" y="815478"/>
            <a:ext cx="732024" cy="95488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楕円 33">
            <a:extLst>
              <a:ext uri="{FF2B5EF4-FFF2-40B4-BE49-F238E27FC236}">
                <a16:creationId xmlns:a16="http://schemas.microsoft.com/office/drawing/2014/main" id="{DC3EF393-20F0-4EE2-A210-E39287969AB3}"/>
              </a:ext>
            </a:extLst>
          </p:cNvPr>
          <p:cNvSpPr/>
          <p:nvPr/>
        </p:nvSpPr>
        <p:spPr>
          <a:xfrm>
            <a:off x="4743933" y="797392"/>
            <a:ext cx="1756389" cy="107892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楕円 34">
            <a:extLst>
              <a:ext uri="{FF2B5EF4-FFF2-40B4-BE49-F238E27FC236}">
                <a16:creationId xmlns:a16="http://schemas.microsoft.com/office/drawing/2014/main" id="{1A41325F-B829-469D-927A-F418E34A11A3}"/>
              </a:ext>
            </a:extLst>
          </p:cNvPr>
          <p:cNvSpPr/>
          <p:nvPr/>
        </p:nvSpPr>
        <p:spPr>
          <a:xfrm>
            <a:off x="5034302" y="122345"/>
            <a:ext cx="2208244" cy="109850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楕円 36">
            <a:extLst>
              <a:ext uri="{FF2B5EF4-FFF2-40B4-BE49-F238E27FC236}">
                <a16:creationId xmlns:a16="http://schemas.microsoft.com/office/drawing/2014/main" id="{19793422-A80B-4F03-949C-0E367266BE7E}"/>
              </a:ext>
            </a:extLst>
          </p:cNvPr>
          <p:cNvSpPr/>
          <p:nvPr/>
        </p:nvSpPr>
        <p:spPr>
          <a:xfrm>
            <a:off x="3581408" y="740801"/>
            <a:ext cx="1434537" cy="113936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楕円 37">
            <a:extLst>
              <a:ext uri="{FF2B5EF4-FFF2-40B4-BE49-F238E27FC236}">
                <a16:creationId xmlns:a16="http://schemas.microsoft.com/office/drawing/2014/main" id="{D873E919-1265-411B-B45D-7C968C8AA325}"/>
              </a:ext>
            </a:extLst>
          </p:cNvPr>
          <p:cNvSpPr/>
          <p:nvPr/>
        </p:nvSpPr>
        <p:spPr>
          <a:xfrm>
            <a:off x="6492900" y="337090"/>
            <a:ext cx="1529177" cy="92054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694503B-9A87-46EF-9366-ACCF4F772A40}"/>
              </a:ext>
            </a:extLst>
          </p:cNvPr>
          <p:cNvSpPr txBox="1"/>
          <p:nvPr/>
        </p:nvSpPr>
        <p:spPr>
          <a:xfrm>
            <a:off x="3318340" y="253524"/>
            <a:ext cx="50661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GP行書体" panose="03000600000000000000" pitchFamily="66" charset="-128"/>
                <a:ea typeface="HGP行書体" panose="03000600000000000000" pitchFamily="66" charset="-128"/>
              </a:rPr>
              <a:t>　　　　　　　　　　　</a:t>
            </a:r>
            <a:r>
              <a:rPr kumimoji="1" lang="ja-JP" altLang="en-US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GP行書体" panose="03000600000000000000" pitchFamily="66" charset="-128"/>
                <a:ea typeface="HGP行書体" panose="03000600000000000000" pitchFamily="66" charset="-128"/>
              </a:rPr>
              <a:t>地域で一番</a:t>
            </a:r>
            <a:endParaRPr kumimoji="1" lang="en-US" altLang="ja-JP" sz="24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GP行書体" panose="03000600000000000000" pitchFamily="66" charset="-128"/>
              <a:ea typeface="HGP行書体" panose="03000600000000000000" pitchFamily="66" charset="-128"/>
            </a:endParaRPr>
          </a:p>
          <a:p>
            <a:r>
              <a:rPr kumimoji="1" lang="ja-JP" altLang="en-US" sz="36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GP行書体" panose="03000600000000000000" pitchFamily="66" charset="-128"/>
                <a:ea typeface="HGP行書体" panose="03000600000000000000" pitchFamily="66" charset="-128"/>
              </a:rPr>
              <a:t>　　</a:t>
            </a:r>
            <a:r>
              <a:rPr kumimoji="1" lang="ja-JP" altLang="en-US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GP行書体" panose="03000600000000000000" pitchFamily="66" charset="-128"/>
                <a:ea typeface="HGP行書体" panose="03000600000000000000" pitchFamily="66" charset="-128"/>
              </a:rPr>
              <a:t>“笑顔”</a:t>
            </a:r>
            <a:r>
              <a:rPr kumimoji="1" lang="ja-JP" altLang="en-US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GP行書体" panose="03000600000000000000" pitchFamily="66" charset="-128"/>
                <a:ea typeface="HGP行書体" panose="03000600000000000000" pitchFamily="66" charset="-128"/>
              </a:rPr>
              <a:t>と</a:t>
            </a:r>
            <a:r>
              <a:rPr kumimoji="1" lang="ja-JP" altLang="en-US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GP行書体" panose="03000600000000000000" pitchFamily="66" charset="-128"/>
                <a:ea typeface="HGP行書体" panose="03000600000000000000" pitchFamily="66" charset="-128"/>
              </a:rPr>
              <a:t>“ありがとう”</a:t>
            </a:r>
            <a:endParaRPr kumimoji="1" lang="en-US" altLang="ja-JP" sz="36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GP行書体" panose="03000600000000000000" pitchFamily="66" charset="-128"/>
              <a:ea typeface="HGP行書体" panose="03000600000000000000" pitchFamily="66" charset="-128"/>
            </a:endParaRPr>
          </a:p>
          <a:p>
            <a:r>
              <a:rPr lang="ja-JP" altLang="en-US" sz="36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GP行書体" panose="03000600000000000000" pitchFamily="66" charset="-128"/>
                <a:ea typeface="HGP行書体" panose="03000600000000000000" pitchFamily="66" charset="-128"/>
              </a:rPr>
              <a:t>　　</a:t>
            </a:r>
            <a:r>
              <a:rPr kumimoji="1" lang="ja-JP" altLang="en-US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GP行書体" panose="03000600000000000000" pitchFamily="66" charset="-128"/>
                <a:ea typeface="HGP行書体" panose="03000600000000000000" pitchFamily="66" charset="-128"/>
              </a:rPr>
              <a:t>が集まる接骨院を目指しています！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28851DB-D98B-431B-B55D-12C93313AA5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625" y="2049460"/>
            <a:ext cx="2229088" cy="2289105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41F9BBF1-609A-4DA0-8755-E864C2CBD03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625" y="4410414"/>
            <a:ext cx="2229088" cy="2272883"/>
          </a:xfrm>
          <a:prstGeom prst="rect">
            <a:avLst/>
          </a:prstGeom>
        </p:spPr>
      </p:pic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13D1095D-3C3F-4C46-855F-4E5C5A61A00B}"/>
              </a:ext>
            </a:extLst>
          </p:cNvPr>
          <p:cNvSpPr txBox="1"/>
          <p:nvPr/>
        </p:nvSpPr>
        <p:spPr>
          <a:xfrm>
            <a:off x="8537540" y="969305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</a:rPr>
              <a:t>総合病院勤務歴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699F7E61-647E-4C75-89DC-1E0831A086D7}"/>
              </a:ext>
            </a:extLst>
          </p:cNvPr>
          <p:cNvSpPr txBox="1"/>
          <p:nvPr/>
        </p:nvSpPr>
        <p:spPr>
          <a:xfrm>
            <a:off x="9619830" y="1394460"/>
            <a:ext cx="12843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12</a:t>
            </a:r>
            <a:r>
              <a:rPr kumimoji="1" lang="ja-JP" alt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年</a:t>
            </a:r>
            <a:endParaRPr kumimoji="1" lang="ja-JP" alt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378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52177AB9-0B15-447E-BBE1-AE96E96FBCA2}"/>
              </a:ext>
            </a:extLst>
          </p:cNvPr>
          <p:cNvSpPr/>
          <p:nvPr/>
        </p:nvSpPr>
        <p:spPr>
          <a:xfrm>
            <a:off x="1459684" y="662730"/>
            <a:ext cx="9479560" cy="14680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ああああああああああああああああ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C062649-BEB2-4349-B462-A1F965629198}"/>
              </a:ext>
            </a:extLst>
          </p:cNvPr>
          <p:cNvSpPr txBox="1"/>
          <p:nvPr/>
        </p:nvSpPr>
        <p:spPr>
          <a:xfrm flipH="1">
            <a:off x="2850857" y="1761470"/>
            <a:ext cx="170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10000</a:t>
            </a:r>
            <a:r>
              <a:rPr kumimoji="1" lang="ja-JP" altLang="en-US" dirty="0"/>
              <a:t>人</a:t>
            </a:r>
          </a:p>
        </p:txBody>
      </p:sp>
      <p:sp>
        <p:nvSpPr>
          <p:cNvPr id="3" name="楕円 2">
            <a:extLst>
              <a:ext uri="{FF2B5EF4-FFF2-40B4-BE49-F238E27FC236}">
                <a16:creationId xmlns:a16="http://schemas.microsoft.com/office/drawing/2014/main" id="{EAD47790-4B7D-4205-A31A-ADB762EF0348}"/>
              </a:ext>
            </a:extLst>
          </p:cNvPr>
          <p:cNvSpPr/>
          <p:nvPr/>
        </p:nvSpPr>
        <p:spPr>
          <a:xfrm>
            <a:off x="2038351" y="820324"/>
            <a:ext cx="2828924" cy="167981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施術実績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472F6B4-271F-46DE-A337-E8F3056D10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31452" y="2721702"/>
            <a:ext cx="4727197" cy="354539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BFB7759-2576-4CAA-AAC3-086507F24A62}"/>
              </a:ext>
            </a:extLst>
          </p:cNvPr>
          <p:cNvSpPr/>
          <p:nvPr/>
        </p:nvSpPr>
        <p:spPr>
          <a:xfrm>
            <a:off x="3233678" y="2967335"/>
            <a:ext cx="57246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ここに文字を入力</a:t>
            </a:r>
          </a:p>
        </p:txBody>
      </p:sp>
    </p:spTree>
    <p:extLst>
      <p:ext uri="{BB962C8B-B14F-4D97-AF65-F5344CB8AC3E}">
        <p14:creationId xmlns:p14="http://schemas.microsoft.com/office/powerpoint/2010/main" val="165897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1E47B67-83C1-4CDF-875E-C49466CE5FB8}"/>
              </a:ext>
            </a:extLst>
          </p:cNvPr>
          <p:cNvSpPr txBox="1"/>
          <p:nvPr/>
        </p:nvSpPr>
        <p:spPr>
          <a:xfrm>
            <a:off x="653419" y="2744308"/>
            <a:ext cx="2490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初回通常価格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DD5D428-F2AF-483B-A9E7-5ADE59AA2D1D}"/>
              </a:ext>
            </a:extLst>
          </p:cNvPr>
          <p:cNvSpPr txBox="1"/>
          <p:nvPr/>
        </p:nvSpPr>
        <p:spPr>
          <a:xfrm>
            <a:off x="396849" y="3050079"/>
            <a:ext cx="33660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4,400</a:t>
            </a:r>
            <a:r>
              <a:rPr kumimoji="1" lang="ja-JP" altLang="en-US" sz="28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円</a:t>
            </a:r>
            <a:endParaRPr kumimoji="1" lang="ja-JP" altLang="en-US" sz="20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A1E20F1-097A-45B4-B8A3-D1A61E79B9AC}"/>
              </a:ext>
            </a:extLst>
          </p:cNvPr>
          <p:cNvSpPr txBox="1"/>
          <p:nvPr/>
        </p:nvSpPr>
        <p:spPr>
          <a:xfrm>
            <a:off x="4034238" y="2105561"/>
            <a:ext cx="760594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600" dirty="0">
                <a:solidFill>
                  <a:srgbClr val="C0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2,200</a:t>
            </a:r>
            <a:r>
              <a:rPr kumimoji="1" lang="ja-JP" altLang="en-US" sz="11500" dirty="0">
                <a:solidFill>
                  <a:srgbClr val="C0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円</a:t>
            </a:r>
            <a:endParaRPr kumimoji="1" lang="ja-JP" altLang="en-US" sz="16600" dirty="0">
              <a:solidFill>
                <a:srgbClr val="C00000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B9B1BF7A-126F-447F-829C-29DE1D75882C}"/>
              </a:ext>
            </a:extLst>
          </p:cNvPr>
          <p:cNvSpPr/>
          <p:nvPr/>
        </p:nvSpPr>
        <p:spPr>
          <a:xfrm>
            <a:off x="79550" y="5291393"/>
            <a:ext cx="12011782" cy="149110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800" dirty="0">
                <a:solidFill>
                  <a:schemeClr val="tx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毎月先着</a:t>
            </a:r>
            <a:r>
              <a:rPr lang="en-US" altLang="ja-JP" sz="6000" b="1" dirty="0">
                <a:solidFill>
                  <a:schemeClr val="tx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5</a:t>
            </a:r>
            <a:r>
              <a:rPr lang="ja-JP" altLang="en-US" sz="4800" dirty="0">
                <a:solidFill>
                  <a:schemeClr val="tx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名様のみ</a:t>
            </a:r>
            <a:r>
              <a:rPr lang="en-US" altLang="ja-JP" sz="4800" dirty="0">
                <a:solidFill>
                  <a:schemeClr val="tx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/</a:t>
            </a:r>
            <a:r>
              <a:rPr lang="ja-JP" altLang="en-US" sz="6000" dirty="0">
                <a:solidFill>
                  <a:srgbClr val="C0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初めて</a:t>
            </a:r>
            <a:r>
              <a:rPr lang="ja-JP" altLang="en-US" sz="4800" dirty="0">
                <a:solidFill>
                  <a:srgbClr val="C0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の方限定</a:t>
            </a:r>
            <a:endParaRPr kumimoji="1" lang="ja-JP" altLang="en-US" sz="3600" dirty="0">
              <a:solidFill>
                <a:srgbClr val="C00000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10" name="スクロール: 横 9">
            <a:extLst>
              <a:ext uri="{FF2B5EF4-FFF2-40B4-BE49-F238E27FC236}">
                <a16:creationId xmlns:a16="http://schemas.microsoft.com/office/drawing/2014/main" id="{A5FA4220-759C-4534-964C-2253AA03CE17}"/>
              </a:ext>
            </a:extLst>
          </p:cNvPr>
          <p:cNvSpPr/>
          <p:nvPr/>
        </p:nvSpPr>
        <p:spPr>
          <a:xfrm>
            <a:off x="380996" y="207658"/>
            <a:ext cx="11408890" cy="1699108"/>
          </a:xfrm>
          <a:prstGeom prst="horizontalScroll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6000" dirty="0"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ホームページ限定特典</a:t>
            </a:r>
            <a:endParaRPr kumimoji="1" lang="ja-JP" altLang="en-US" sz="4400" dirty="0">
              <a:latin typeface="HGP創英ﾌﾟﾚｾﾞﾝｽEB" panose="02020800000000000000" pitchFamily="18" charset="-128"/>
              <a:ea typeface="HGP創英ﾌﾟﾚｾﾞﾝｽEB" panose="02020800000000000000" pitchFamily="18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2B15FD6-60DF-43ED-B0B3-32714A1C3180}"/>
              </a:ext>
            </a:extLst>
          </p:cNvPr>
          <p:cNvSpPr txBox="1"/>
          <p:nvPr/>
        </p:nvSpPr>
        <p:spPr>
          <a:xfrm>
            <a:off x="9904614" y="2595308"/>
            <a:ext cx="16353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>
                <a:solidFill>
                  <a:srgbClr val="C0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(</a:t>
            </a:r>
            <a:r>
              <a:rPr kumimoji="1" lang="ja-JP" altLang="en-US" sz="3200" dirty="0">
                <a:solidFill>
                  <a:srgbClr val="C0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税込）</a:t>
            </a:r>
          </a:p>
        </p:txBody>
      </p:sp>
      <p:sp>
        <p:nvSpPr>
          <p:cNvPr id="12" name="二等辺三角形 11">
            <a:extLst>
              <a:ext uri="{FF2B5EF4-FFF2-40B4-BE49-F238E27FC236}">
                <a16:creationId xmlns:a16="http://schemas.microsoft.com/office/drawing/2014/main" id="{E224461B-A74A-4C77-A6BD-E3D59865C606}"/>
              </a:ext>
            </a:extLst>
          </p:cNvPr>
          <p:cNvSpPr/>
          <p:nvPr/>
        </p:nvSpPr>
        <p:spPr>
          <a:xfrm rot="5400000">
            <a:off x="3285872" y="3429740"/>
            <a:ext cx="1049164" cy="452664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0E98C71-2AA9-44C2-9AB7-736C705179E7}"/>
              </a:ext>
            </a:extLst>
          </p:cNvPr>
          <p:cNvSpPr/>
          <p:nvPr/>
        </p:nvSpPr>
        <p:spPr>
          <a:xfrm>
            <a:off x="100668" y="75501"/>
            <a:ext cx="11979479" cy="6669248"/>
          </a:xfrm>
          <a:prstGeom prst="rect">
            <a:avLst/>
          </a:prstGeom>
          <a:noFill/>
          <a:ln w="95250" cmpd="thickThin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C6FC8BF-7D23-4E1B-AEC8-A221F1A104CD}"/>
              </a:ext>
            </a:extLst>
          </p:cNvPr>
          <p:cNvSpPr txBox="1"/>
          <p:nvPr/>
        </p:nvSpPr>
        <p:spPr>
          <a:xfrm>
            <a:off x="465073" y="4180654"/>
            <a:ext cx="3050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（初検料</a:t>
            </a:r>
            <a:r>
              <a:rPr kumimoji="1" lang="en-US" altLang="ja-JP" sz="2800" dirty="0"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+</a:t>
            </a:r>
            <a:r>
              <a:rPr kumimoji="1" lang="ja-JP" altLang="en-US" sz="2800" dirty="0"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施術料）</a:t>
            </a:r>
          </a:p>
        </p:txBody>
      </p: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684B12E6-2378-43C6-B6E7-F5B3FBDDF3E9}"/>
              </a:ext>
            </a:extLst>
          </p:cNvPr>
          <p:cNvCxnSpPr>
            <a:cxnSpLocks/>
          </p:cNvCxnSpPr>
          <p:nvPr/>
        </p:nvCxnSpPr>
        <p:spPr>
          <a:xfrm>
            <a:off x="296661" y="3410125"/>
            <a:ext cx="3059128" cy="676843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919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1E47B67-83C1-4CDF-875E-C49466CE5FB8}"/>
              </a:ext>
            </a:extLst>
          </p:cNvPr>
          <p:cNvSpPr txBox="1"/>
          <p:nvPr/>
        </p:nvSpPr>
        <p:spPr>
          <a:xfrm>
            <a:off x="653419" y="2744308"/>
            <a:ext cx="2490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C00000"/>
                </a:solidFill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初回通常価格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DD5D428-F2AF-483B-A9E7-5ADE59AA2D1D}"/>
              </a:ext>
            </a:extLst>
          </p:cNvPr>
          <p:cNvSpPr txBox="1"/>
          <p:nvPr/>
        </p:nvSpPr>
        <p:spPr>
          <a:xfrm>
            <a:off x="396849" y="3050079"/>
            <a:ext cx="33660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5,700</a:t>
            </a:r>
            <a:r>
              <a:rPr kumimoji="1" lang="ja-JP" altLang="en-US" sz="28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円</a:t>
            </a:r>
            <a:endParaRPr kumimoji="1" lang="ja-JP" altLang="en-US" sz="20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A1E20F1-097A-45B4-B8A3-D1A61E79B9AC}"/>
              </a:ext>
            </a:extLst>
          </p:cNvPr>
          <p:cNvSpPr txBox="1"/>
          <p:nvPr/>
        </p:nvSpPr>
        <p:spPr>
          <a:xfrm>
            <a:off x="4034238" y="2105561"/>
            <a:ext cx="760594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600" dirty="0">
                <a:solidFill>
                  <a:srgbClr val="C0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3,700</a:t>
            </a:r>
            <a:r>
              <a:rPr kumimoji="1" lang="ja-JP" altLang="en-US" sz="11500" dirty="0">
                <a:solidFill>
                  <a:srgbClr val="C0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円</a:t>
            </a:r>
            <a:endParaRPr kumimoji="1" lang="ja-JP" altLang="en-US" sz="16600" dirty="0">
              <a:solidFill>
                <a:srgbClr val="C00000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B9B1BF7A-126F-447F-829C-29DE1D75882C}"/>
              </a:ext>
            </a:extLst>
          </p:cNvPr>
          <p:cNvSpPr/>
          <p:nvPr/>
        </p:nvSpPr>
        <p:spPr>
          <a:xfrm>
            <a:off x="79550" y="5291393"/>
            <a:ext cx="12011782" cy="149110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800" dirty="0">
                <a:solidFill>
                  <a:schemeClr val="tx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毎月先着</a:t>
            </a:r>
            <a:r>
              <a:rPr lang="en-US" altLang="ja-JP" sz="6000" b="1" dirty="0">
                <a:solidFill>
                  <a:schemeClr val="tx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5</a:t>
            </a:r>
            <a:r>
              <a:rPr lang="ja-JP" altLang="en-US" sz="4800" dirty="0">
                <a:solidFill>
                  <a:schemeClr val="tx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名様のみ</a:t>
            </a:r>
            <a:r>
              <a:rPr lang="en-US" altLang="ja-JP" sz="4800" dirty="0">
                <a:solidFill>
                  <a:schemeClr val="tx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/</a:t>
            </a:r>
            <a:r>
              <a:rPr lang="ja-JP" altLang="en-US" sz="6000" dirty="0">
                <a:solidFill>
                  <a:srgbClr val="C0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初めて</a:t>
            </a:r>
            <a:r>
              <a:rPr lang="ja-JP" altLang="en-US" sz="4800" dirty="0">
                <a:solidFill>
                  <a:srgbClr val="C0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の方限定</a:t>
            </a:r>
            <a:endParaRPr kumimoji="1" lang="ja-JP" altLang="en-US" sz="3600" dirty="0">
              <a:solidFill>
                <a:srgbClr val="C00000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10" name="スクロール: 横 9">
            <a:extLst>
              <a:ext uri="{FF2B5EF4-FFF2-40B4-BE49-F238E27FC236}">
                <a16:creationId xmlns:a16="http://schemas.microsoft.com/office/drawing/2014/main" id="{A5FA4220-759C-4534-964C-2253AA03CE17}"/>
              </a:ext>
            </a:extLst>
          </p:cNvPr>
          <p:cNvSpPr/>
          <p:nvPr/>
        </p:nvSpPr>
        <p:spPr>
          <a:xfrm>
            <a:off x="380996" y="207658"/>
            <a:ext cx="11408890" cy="1699108"/>
          </a:xfrm>
          <a:prstGeom prst="horizontalScroll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5400" dirty="0"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五十肩治療ホームページ限定特典</a:t>
            </a:r>
            <a:endParaRPr kumimoji="1" lang="ja-JP" altLang="en-US" sz="4000" dirty="0">
              <a:latin typeface="HGP創英ﾌﾟﾚｾﾞﾝｽEB" panose="02020800000000000000" pitchFamily="18" charset="-128"/>
              <a:ea typeface="HGP創英ﾌﾟﾚｾﾞﾝｽEB" panose="02020800000000000000" pitchFamily="18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2B15FD6-60DF-43ED-B0B3-32714A1C3180}"/>
              </a:ext>
            </a:extLst>
          </p:cNvPr>
          <p:cNvSpPr txBox="1"/>
          <p:nvPr/>
        </p:nvSpPr>
        <p:spPr>
          <a:xfrm>
            <a:off x="9904614" y="2595308"/>
            <a:ext cx="16353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>
                <a:solidFill>
                  <a:srgbClr val="C0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(</a:t>
            </a:r>
            <a:r>
              <a:rPr kumimoji="1" lang="ja-JP" altLang="en-US" sz="3200" dirty="0">
                <a:solidFill>
                  <a:srgbClr val="C0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税込）</a:t>
            </a:r>
          </a:p>
        </p:txBody>
      </p:sp>
      <p:sp>
        <p:nvSpPr>
          <p:cNvPr id="12" name="二等辺三角形 11">
            <a:extLst>
              <a:ext uri="{FF2B5EF4-FFF2-40B4-BE49-F238E27FC236}">
                <a16:creationId xmlns:a16="http://schemas.microsoft.com/office/drawing/2014/main" id="{E224461B-A74A-4C77-A6BD-E3D59865C606}"/>
              </a:ext>
            </a:extLst>
          </p:cNvPr>
          <p:cNvSpPr/>
          <p:nvPr/>
        </p:nvSpPr>
        <p:spPr>
          <a:xfrm rot="5400000">
            <a:off x="3285872" y="3429740"/>
            <a:ext cx="1049164" cy="452664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0E98C71-2AA9-44C2-9AB7-736C705179E7}"/>
              </a:ext>
            </a:extLst>
          </p:cNvPr>
          <p:cNvSpPr/>
          <p:nvPr/>
        </p:nvSpPr>
        <p:spPr>
          <a:xfrm>
            <a:off x="100668" y="75501"/>
            <a:ext cx="11979479" cy="6669248"/>
          </a:xfrm>
          <a:prstGeom prst="rect">
            <a:avLst/>
          </a:prstGeom>
          <a:noFill/>
          <a:ln w="95250" cmpd="thickThin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C6FC8BF-7D23-4E1B-AEC8-A221F1A104CD}"/>
              </a:ext>
            </a:extLst>
          </p:cNvPr>
          <p:cNvSpPr txBox="1"/>
          <p:nvPr/>
        </p:nvSpPr>
        <p:spPr>
          <a:xfrm>
            <a:off x="465073" y="4180654"/>
            <a:ext cx="3050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（初検料</a:t>
            </a:r>
            <a:r>
              <a:rPr kumimoji="1" lang="en-US" altLang="ja-JP" sz="2800" dirty="0"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+</a:t>
            </a:r>
            <a:r>
              <a:rPr kumimoji="1" lang="ja-JP" altLang="en-US" sz="2800" dirty="0"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施術料）</a:t>
            </a:r>
          </a:p>
        </p:txBody>
      </p: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684B12E6-2378-43C6-B6E7-F5B3FBDDF3E9}"/>
              </a:ext>
            </a:extLst>
          </p:cNvPr>
          <p:cNvCxnSpPr>
            <a:cxnSpLocks/>
          </p:cNvCxnSpPr>
          <p:nvPr/>
        </p:nvCxnSpPr>
        <p:spPr>
          <a:xfrm>
            <a:off x="296661" y="3410125"/>
            <a:ext cx="3059128" cy="676843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94187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08F384C-28A6-4FF9-993F-21A939D6F334}"/>
              </a:ext>
            </a:extLst>
          </p:cNvPr>
          <p:cNvSpPr/>
          <p:nvPr/>
        </p:nvSpPr>
        <p:spPr>
          <a:xfrm>
            <a:off x="1287624" y="177473"/>
            <a:ext cx="10817290" cy="1990599"/>
          </a:xfrm>
          <a:prstGeom prst="rect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6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LINE</a:t>
            </a:r>
            <a:r>
              <a:rPr kumimoji="1" lang="ja-JP" altLang="en-US" sz="54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からのご予約は</a:t>
            </a:r>
            <a:endParaRPr kumimoji="1" lang="en-US" altLang="ja-JP" sz="54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pPr algn="ctr"/>
            <a:r>
              <a:rPr lang="en-US" altLang="ja-JP" sz="5400" u="sng" dirty="0">
                <a:solidFill>
                  <a:srgbClr val="FFFF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24</a:t>
            </a:r>
            <a:r>
              <a:rPr lang="ja-JP" altLang="en-US" sz="5400" u="sng" dirty="0">
                <a:solidFill>
                  <a:srgbClr val="FFFF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時間</a:t>
            </a:r>
            <a:r>
              <a:rPr lang="ja-JP" altLang="en-US" sz="54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受付中です</a:t>
            </a:r>
            <a:endParaRPr kumimoji="1" lang="ja-JP" altLang="en-US" sz="54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AACD652-06E4-4701-A02C-48C1176A4F47}"/>
              </a:ext>
            </a:extLst>
          </p:cNvPr>
          <p:cNvSpPr/>
          <p:nvPr/>
        </p:nvSpPr>
        <p:spPr>
          <a:xfrm>
            <a:off x="87086" y="79310"/>
            <a:ext cx="12017828" cy="6699380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A5805CA-C396-4DBA-85C3-773997C09D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64"/>
          <a:stretch/>
        </p:blipFill>
        <p:spPr>
          <a:xfrm>
            <a:off x="87086" y="177473"/>
            <a:ext cx="2271785" cy="1990599"/>
          </a:xfrm>
          <a:prstGeom prst="flowChartDelay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643EB1B-541A-4901-B933-F2FE748A3934}"/>
              </a:ext>
            </a:extLst>
          </p:cNvPr>
          <p:cNvSpPr txBox="1"/>
          <p:nvPr/>
        </p:nvSpPr>
        <p:spPr>
          <a:xfrm>
            <a:off x="5124838" y="2229665"/>
            <a:ext cx="1942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LINE</a:t>
            </a:r>
            <a:r>
              <a:rPr kumimoji="1" lang="ja-JP" altLang="en-US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予約の手順</a:t>
            </a: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5512630D-BA34-470B-9B20-F6E4CC674603}"/>
              </a:ext>
            </a:extLst>
          </p:cNvPr>
          <p:cNvSpPr/>
          <p:nvPr/>
        </p:nvSpPr>
        <p:spPr>
          <a:xfrm>
            <a:off x="793881" y="2700191"/>
            <a:ext cx="1950098" cy="186616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C9F7CA5E-C10B-40A6-A949-0A6686291018}"/>
              </a:ext>
            </a:extLst>
          </p:cNvPr>
          <p:cNvSpPr/>
          <p:nvPr/>
        </p:nvSpPr>
        <p:spPr>
          <a:xfrm>
            <a:off x="758112" y="2565200"/>
            <a:ext cx="623597" cy="587740"/>
          </a:xfrm>
          <a:prstGeom prst="ellipse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b="1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1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8532C76-1637-4A7D-92B7-251F86410327}"/>
              </a:ext>
            </a:extLst>
          </p:cNvPr>
          <p:cNvSpPr txBox="1"/>
          <p:nvPr/>
        </p:nvSpPr>
        <p:spPr>
          <a:xfrm rot="21152679">
            <a:off x="1172608" y="5536875"/>
            <a:ext cx="3640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C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右側のボタンを押すと</a:t>
            </a:r>
            <a:endParaRPr kumimoji="1" lang="en-US" altLang="ja-JP" sz="2400" dirty="0">
              <a:solidFill>
                <a:srgbClr val="FFC000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r>
              <a:rPr lang="en-US" altLang="ja-JP" sz="2400" dirty="0">
                <a:solidFill>
                  <a:srgbClr val="FFC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QR</a:t>
            </a:r>
            <a:r>
              <a:rPr lang="ja-JP" altLang="en-US" sz="2400" dirty="0">
                <a:solidFill>
                  <a:srgbClr val="FFC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コードを読み取れます</a:t>
            </a:r>
            <a:endParaRPr kumimoji="1" lang="ja-JP" altLang="en-US" sz="2400" dirty="0">
              <a:solidFill>
                <a:srgbClr val="FFC000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17A8761-B94E-47B0-8223-3C7C11D38C64}"/>
              </a:ext>
            </a:extLst>
          </p:cNvPr>
          <p:cNvCxnSpPr/>
          <p:nvPr/>
        </p:nvCxnSpPr>
        <p:spPr>
          <a:xfrm>
            <a:off x="7067161" y="2431799"/>
            <a:ext cx="436672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8C3F03B1-75E6-4F7B-AD44-2000E8DEB5B6}"/>
              </a:ext>
            </a:extLst>
          </p:cNvPr>
          <p:cNvCxnSpPr/>
          <p:nvPr/>
        </p:nvCxnSpPr>
        <p:spPr>
          <a:xfrm>
            <a:off x="583164" y="2431799"/>
            <a:ext cx="436672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楕円 12">
            <a:extLst>
              <a:ext uri="{FF2B5EF4-FFF2-40B4-BE49-F238E27FC236}">
                <a16:creationId xmlns:a16="http://schemas.microsoft.com/office/drawing/2014/main" id="{312B95F0-DF18-405A-80D3-15ACD3675739}"/>
              </a:ext>
            </a:extLst>
          </p:cNvPr>
          <p:cNvSpPr/>
          <p:nvPr/>
        </p:nvSpPr>
        <p:spPr>
          <a:xfrm>
            <a:off x="3530081" y="2695526"/>
            <a:ext cx="1950098" cy="186616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CFD84543-1FFA-4C06-B368-AACE1852C72B}"/>
              </a:ext>
            </a:extLst>
          </p:cNvPr>
          <p:cNvSpPr/>
          <p:nvPr/>
        </p:nvSpPr>
        <p:spPr>
          <a:xfrm>
            <a:off x="6455228" y="2695525"/>
            <a:ext cx="1950098" cy="186616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82A01B5B-4FCD-4FF0-AAB2-E3F9700CFB5D}"/>
              </a:ext>
            </a:extLst>
          </p:cNvPr>
          <p:cNvSpPr/>
          <p:nvPr/>
        </p:nvSpPr>
        <p:spPr>
          <a:xfrm>
            <a:off x="9380375" y="2690671"/>
            <a:ext cx="1950098" cy="186616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A738ABD-FDDB-4F2F-BEF0-8766B8BEF3E5}"/>
              </a:ext>
            </a:extLst>
          </p:cNvPr>
          <p:cNvSpPr txBox="1"/>
          <p:nvPr/>
        </p:nvSpPr>
        <p:spPr>
          <a:xfrm>
            <a:off x="1048190" y="4556838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当院を</a:t>
            </a:r>
            <a:endParaRPr kumimoji="1" lang="en-US" altLang="ja-JP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pPr algn="ctr"/>
            <a:r>
              <a:rPr kumimoji="1" lang="ja-JP" altLang="en-US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友だち追加</a:t>
            </a:r>
            <a:endParaRPr kumimoji="1" lang="en-US" altLang="ja-JP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59194BD-240B-43BB-839D-BA6B00EF68B6}"/>
              </a:ext>
            </a:extLst>
          </p:cNvPr>
          <p:cNvSpPr txBox="1"/>
          <p:nvPr/>
        </p:nvSpPr>
        <p:spPr>
          <a:xfrm>
            <a:off x="3604883" y="4566358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予約を希望する</a:t>
            </a:r>
            <a:endParaRPr kumimoji="1" lang="en-US" altLang="ja-JP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pPr algn="ctr"/>
            <a:r>
              <a:rPr lang="ja-JP" altLang="en-US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日時を送信</a:t>
            </a:r>
            <a:endParaRPr kumimoji="1" lang="en-US" altLang="ja-JP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37F814F-B7F2-4E7D-BEAC-C0E7653C9596}"/>
              </a:ext>
            </a:extLst>
          </p:cNvPr>
          <p:cNvSpPr txBox="1"/>
          <p:nvPr/>
        </p:nvSpPr>
        <p:spPr>
          <a:xfrm>
            <a:off x="6530029" y="4571299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当院から</a:t>
            </a:r>
            <a:endParaRPr kumimoji="1" lang="en-US" altLang="ja-JP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pPr algn="ctr"/>
            <a:r>
              <a:rPr lang="ja-JP" altLang="en-US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返信が届きます</a:t>
            </a:r>
            <a:endParaRPr kumimoji="1" lang="en-US" altLang="ja-JP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C788295-ADF4-40B9-8512-0B2C0C8A8AC0}"/>
              </a:ext>
            </a:extLst>
          </p:cNvPr>
          <p:cNvSpPr txBox="1"/>
          <p:nvPr/>
        </p:nvSpPr>
        <p:spPr>
          <a:xfrm>
            <a:off x="9339761" y="4556837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日時が決定したら</a:t>
            </a:r>
            <a:endParaRPr kumimoji="1" lang="en-US" altLang="ja-JP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pPr algn="ctr"/>
            <a:r>
              <a:rPr lang="ja-JP" altLang="en-US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予約完了！</a:t>
            </a:r>
            <a:endParaRPr kumimoji="1" lang="en-US" altLang="ja-JP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803B656A-2973-48EF-8F30-EE71B8C05143}"/>
              </a:ext>
            </a:extLst>
          </p:cNvPr>
          <p:cNvSpPr/>
          <p:nvPr/>
        </p:nvSpPr>
        <p:spPr>
          <a:xfrm>
            <a:off x="7053317" y="5322763"/>
            <a:ext cx="4271088" cy="1336332"/>
          </a:xfrm>
          <a:prstGeom prst="roundRect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LINE</a:t>
            </a:r>
            <a:r>
              <a:rPr lang="ja-JP" altLang="en-US" sz="28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で</a:t>
            </a:r>
            <a:endParaRPr kumimoji="1" lang="en-US" altLang="ja-JP" sz="28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pPr algn="ctr"/>
            <a:r>
              <a:rPr lang="ja-JP" altLang="en-US" sz="28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　　　   友だち追加する</a:t>
            </a:r>
            <a:endParaRPr kumimoji="1" lang="en-US" altLang="ja-JP" sz="20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22" name="吹き出し: 円形 21">
            <a:extLst>
              <a:ext uri="{FF2B5EF4-FFF2-40B4-BE49-F238E27FC236}">
                <a16:creationId xmlns:a16="http://schemas.microsoft.com/office/drawing/2014/main" id="{044F7CC9-8F53-481A-8764-2A0DD729F9B6}"/>
              </a:ext>
            </a:extLst>
          </p:cNvPr>
          <p:cNvSpPr/>
          <p:nvPr/>
        </p:nvSpPr>
        <p:spPr>
          <a:xfrm>
            <a:off x="7277101" y="5566563"/>
            <a:ext cx="1128225" cy="828616"/>
          </a:xfrm>
          <a:prstGeom prst="wedgeEllipseCallout">
            <a:avLst>
              <a:gd name="adj1" fmla="val -56807"/>
              <a:gd name="adj2" fmla="val 571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>
                <a:solidFill>
                  <a:srgbClr val="33CC3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LINE</a:t>
            </a:r>
            <a:endParaRPr kumimoji="1" lang="ja-JP" altLang="en-US" sz="2400" dirty="0">
              <a:solidFill>
                <a:srgbClr val="33CC33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D1DFB169-8DC9-4293-988B-E05D60948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68927" y="5624649"/>
            <a:ext cx="1905000" cy="895350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366DAAD6-5357-4F2B-A618-4F5D2F9807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847" y="2966072"/>
            <a:ext cx="1598011" cy="1462181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1F6A8E13-AB9F-4751-9DC9-990F2D8AFD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408" y="2874952"/>
            <a:ext cx="1179737" cy="1547196"/>
          </a:xfrm>
          <a:prstGeom prst="rect">
            <a:avLst/>
          </a:prstGeom>
        </p:spPr>
      </p:pic>
      <p:sp>
        <p:nvSpPr>
          <p:cNvPr id="33" name="四角形: 角を丸くする 32">
            <a:extLst>
              <a:ext uri="{FF2B5EF4-FFF2-40B4-BE49-F238E27FC236}">
                <a16:creationId xmlns:a16="http://schemas.microsoft.com/office/drawing/2014/main" id="{5F991A7A-D2F9-4302-8644-91471213CB77}"/>
              </a:ext>
            </a:extLst>
          </p:cNvPr>
          <p:cNvSpPr/>
          <p:nvPr/>
        </p:nvSpPr>
        <p:spPr>
          <a:xfrm>
            <a:off x="1166053" y="3156781"/>
            <a:ext cx="1170618" cy="369332"/>
          </a:xfrm>
          <a:prstGeom prst="roundRect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追 加</a:t>
            </a:r>
            <a:endParaRPr kumimoji="1" lang="en-US" altLang="ja-JP" sz="16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95530CAB-4B98-4727-B7AD-76329C4630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624" y="3451336"/>
            <a:ext cx="859961" cy="1115022"/>
          </a:xfrm>
          <a:prstGeom prst="rect">
            <a:avLst/>
          </a:prstGeom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F1AFF016-4DEB-4959-8200-CE7DBDED41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162" y="2997746"/>
            <a:ext cx="1380347" cy="1528865"/>
          </a:xfrm>
          <a:prstGeom prst="rect">
            <a:avLst/>
          </a:prstGeom>
        </p:spPr>
      </p:pic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B2CB2F96-DF93-44B6-AD3F-2C3C560748BF}"/>
              </a:ext>
            </a:extLst>
          </p:cNvPr>
          <p:cNvSpPr txBox="1"/>
          <p:nvPr/>
        </p:nvSpPr>
        <p:spPr>
          <a:xfrm>
            <a:off x="9535111" y="3105777"/>
            <a:ext cx="738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6699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OK</a:t>
            </a:r>
            <a:r>
              <a:rPr lang="en-US" altLang="ja-JP" sz="2400" dirty="0">
                <a:solidFill>
                  <a:srgbClr val="FF6699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!</a:t>
            </a:r>
            <a:endParaRPr kumimoji="1" lang="en-US" altLang="ja-JP" sz="2400" dirty="0">
              <a:solidFill>
                <a:srgbClr val="FF6699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38" name="図 37">
            <a:extLst>
              <a:ext uri="{FF2B5EF4-FFF2-40B4-BE49-F238E27FC236}">
                <a16:creationId xmlns:a16="http://schemas.microsoft.com/office/drawing/2014/main" id="{A46DC30C-4360-4AEB-85DC-29032CA77A0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89"/>
          <a:stretch/>
        </p:blipFill>
        <p:spPr>
          <a:xfrm>
            <a:off x="10763727" y="2938486"/>
            <a:ext cx="410592" cy="738329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F2E618C5-0B35-4999-BC6F-10BFBB9D0C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89"/>
          <a:stretch/>
        </p:blipFill>
        <p:spPr>
          <a:xfrm>
            <a:off x="9444716" y="3583776"/>
            <a:ext cx="410592" cy="738329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2FD98561-A643-4007-8816-2CE128506F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322" y="2759190"/>
            <a:ext cx="393362" cy="400646"/>
          </a:xfrm>
          <a:prstGeom prst="rect">
            <a:avLst/>
          </a:prstGeom>
        </p:spPr>
      </p:pic>
      <p:sp>
        <p:nvSpPr>
          <p:cNvPr id="42" name="楕円 41">
            <a:extLst>
              <a:ext uri="{FF2B5EF4-FFF2-40B4-BE49-F238E27FC236}">
                <a16:creationId xmlns:a16="http://schemas.microsoft.com/office/drawing/2014/main" id="{6CAA5643-3564-42B0-97E6-3C73E26986C7}"/>
              </a:ext>
            </a:extLst>
          </p:cNvPr>
          <p:cNvSpPr/>
          <p:nvPr/>
        </p:nvSpPr>
        <p:spPr>
          <a:xfrm>
            <a:off x="3311720" y="2581969"/>
            <a:ext cx="623597" cy="587740"/>
          </a:xfrm>
          <a:prstGeom prst="ellipse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b="1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2</a:t>
            </a:r>
          </a:p>
        </p:txBody>
      </p:sp>
      <p:sp>
        <p:nvSpPr>
          <p:cNvPr id="43" name="楕円 42">
            <a:extLst>
              <a:ext uri="{FF2B5EF4-FFF2-40B4-BE49-F238E27FC236}">
                <a16:creationId xmlns:a16="http://schemas.microsoft.com/office/drawing/2014/main" id="{9343F75F-BCA8-418B-9AAA-65D7E940A96E}"/>
              </a:ext>
            </a:extLst>
          </p:cNvPr>
          <p:cNvSpPr/>
          <p:nvPr/>
        </p:nvSpPr>
        <p:spPr>
          <a:xfrm>
            <a:off x="6353151" y="2576717"/>
            <a:ext cx="623597" cy="587740"/>
          </a:xfrm>
          <a:prstGeom prst="ellipse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b="1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3</a:t>
            </a:r>
            <a:endParaRPr kumimoji="1" lang="en-US" altLang="ja-JP" sz="2400" b="1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44" name="楕円 43">
            <a:extLst>
              <a:ext uri="{FF2B5EF4-FFF2-40B4-BE49-F238E27FC236}">
                <a16:creationId xmlns:a16="http://schemas.microsoft.com/office/drawing/2014/main" id="{C8118CFC-F261-4260-B2E1-5B9A45026081}"/>
              </a:ext>
            </a:extLst>
          </p:cNvPr>
          <p:cNvSpPr/>
          <p:nvPr/>
        </p:nvSpPr>
        <p:spPr>
          <a:xfrm>
            <a:off x="9323213" y="2581969"/>
            <a:ext cx="623597" cy="587740"/>
          </a:xfrm>
          <a:prstGeom prst="ellipse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b="1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4</a:t>
            </a:r>
            <a:endParaRPr kumimoji="1" lang="en-US" altLang="ja-JP" sz="2400" b="1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3507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9F014312-D47C-4A1F-B813-EA645B352B25}"/>
              </a:ext>
            </a:extLst>
          </p:cNvPr>
          <p:cNvSpPr/>
          <p:nvPr/>
        </p:nvSpPr>
        <p:spPr>
          <a:xfrm>
            <a:off x="0" y="62938"/>
            <a:ext cx="12192000" cy="6732123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2000" rtlCol="0" anchor="t"/>
          <a:lstStyle/>
          <a:p>
            <a:pPr algn="r"/>
            <a:endParaRPr lang="en-US" altLang="ja-JP" sz="11500" b="1" dirty="0">
              <a:solidFill>
                <a:srgbClr val="FFFF00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AAABE7D-B7AE-48FF-AE6F-3E31370240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86" y="2304618"/>
            <a:ext cx="1893902" cy="1704512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9F06FCE-B0AC-4696-8CC1-6652BD3F0E42}"/>
              </a:ext>
            </a:extLst>
          </p:cNvPr>
          <p:cNvSpPr txBox="1"/>
          <p:nvPr/>
        </p:nvSpPr>
        <p:spPr>
          <a:xfrm>
            <a:off x="1096337" y="4300632"/>
            <a:ext cx="10572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（スマホの方はここを押すと電話がかかります）</a:t>
            </a:r>
            <a:endParaRPr kumimoji="1" lang="ja-JP" altLang="en-US" sz="3600" dirty="0">
              <a:solidFill>
                <a:schemeClr val="bg1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7A6B63E-9415-4B72-BB9A-F8F28DE9BD42}"/>
              </a:ext>
            </a:extLst>
          </p:cNvPr>
          <p:cNvSpPr txBox="1"/>
          <p:nvPr/>
        </p:nvSpPr>
        <p:spPr>
          <a:xfrm>
            <a:off x="1484851" y="2147082"/>
            <a:ext cx="954667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1500" b="1" dirty="0">
                <a:solidFill>
                  <a:srgbClr val="FFFF00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0567-68-3434</a:t>
            </a:r>
            <a:endParaRPr kumimoji="1" lang="ja-JP" altLang="en-US" sz="11500" b="1" dirty="0">
              <a:solidFill>
                <a:srgbClr val="FFFF00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357371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</TotalTime>
  <Words>254</Words>
  <Application>Microsoft Office PowerPoint</Application>
  <PresentationFormat>ワイド画面</PresentationFormat>
  <Paragraphs>66</Paragraphs>
  <Slides>8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</vt:i4>
      </vt:variant>
    </vt:vector>
  </HeadingPairs>
  <TitlesOfParts>
    <vt:vector size="17" baseType="lpstr">
      <vt:lpstr>HGP行書体</vt:lpstr>
      <vt:lpstr>HGP創英ﾌﾟﾚｾﾞﾝｽEB</vt:lpstr>
      <vt:lpstr>HGP創英角ﾎﾟｯﾌﾟ体</vt:lpstr>
      <vt:lpstr>HGS創英角ｺﾞｼｯｸUB</vt:lpstr>
      <vt:lpstr>HG創英角ｺﾞｼｯｸUB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sukoyaka.kt@outlook.jp</dc:creator>
  <cp:lastModifiedBy>sukoyaka.kt@outlook.jp</cp:lastModifiedBy>
  <cp:revision>46</cp:revision>
  <dcterms:created xsi:type="dcterms:W3CDTF">2021-03-23T08:32:08Z</dcterms:created>
  <dcterms:modified xsi:type="dcterms:W3CDTF">2022-01-04T10:22:37Z</dcterms:modified>
</cp:coreProperties>
</file>